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3"/>
  </p:notesMasterIdLst>
  <p:sldIdLst>
    <p:sldId id="256" r:id="rId2"/>
    <p:sldId id="258" r:id="rId3"/>
    <p:sldId id="259" r:id="rId4"/>
    <p:sldId id="260" r:id="rId5"/>
    <p:sldId id="261" r:id="rId6"/>
    <p:sldId id="441" r:id="rId7"/>
    <p:sldId id="263" r:id="rId8"/>
    <p:sldId id="265" r:id="rId9"/>
    <p:sldId id="266" r:id="rId10"/>
    <p:sldId id="271" r:id="rId11"/>
    <p:sldId id="272" r:id="rId12"/>
    <p:sldId id="424" r:id="rId13"/>
    <p:sldId id="273" r:id="rId14"/>
    <p:sldId id="405" r:id="rId15"/>
    <p:sldId id="274" r:id="rId16"/>
    <p:sldId id="376" r:id="rId17"/>
    <p:sldId id="377" r:id="rId18"/>
    <p:sldId id="378" r:id="rId19"/>
    <p:sldId id="278" r:id="rId20"/>
    <p:sldId id="279" r:id="rId21"/>
    <p:sldId id="344" r:id="rId22"/>
    <p:sldId id="345" r:id="rId23"/>
    <p:sldId id="360" r:id="rId24"/>
    <p:sldId id="283" r:id="rId25"/>
    <p:sldId id="284" r:id="rId26"/>
    <p:sldId id="285" r:id="rId27"/>
    <p:sldId id="286" r:id="rId28"/>
    <p:sldId id="287" r:id="rId29"/>
    <p:sldId id="290" r:id="rId30"/>
    <p:sldId id="296" r:id="rId31"/>
    <p:sldId id="297" r:id="rId32"/>
    <p:sldId id="443" r:id="rId33"/>
    <p:sldId id="299" r:id="rId34"/>
    <p:sldId id="300" r:id="rId35"/>
    <p:sldId id="301" r:id="rId36"/>
    <p:sldId id="302" r:id="rId37"/>
    <p:sldId id="303" r:id="rId38"/>
    <p:sldId id="305" r:id="rId39"/>
    <p:sldId id="306" r:id="rId40"/>
    <p:sldId id="307" r:id="rId41"/>
    <p:sldId id="446" r:id="rId42"/>
    <p:sldId id="445" r:id="rId43"/>
    <p:sldId id="335" r:id="rId44"/>
    <p:sldId id="336" r:id="rId45"/>
    <p:sldId id="337" r:id="rId46"/>
    <p:sldId id="338" r:id="rId47"/>
    <p:sldId id="339" r:id="rId48"/>
    <p:sldId id="340" r:id="rId49"/>
    <p:sldId id="341" r:id="rId50"/>
    <p:sldId id="342" r:id="rId51"/>
    <p:sldId id="447" r:id="rId52"/>
  </p:sldIdLst>
  <p:sldSz cx="9906000" cy="6858000" type="A4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3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 autoAdjust="0"/>
    <p:restoredTop sz="94660"/>
  </p:normalViewPr>
  <p:slideViewPr>
    <p:cSldViewPr>
      <p:cViewPr varScale="1">
        <p:scale>
          <a:sx n="109" d="100"/>
          <a:sy n="109" d="100"/>
        </p:scale>
        <p:origin x="1578" y="78"/>
      </p:cViewPr>
      <p:guideLst>
        <p:guide orient="horz" pos="3120"/>
        <p:guide pos="2340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3972" y="72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B8315684-2292-4FCF-9681-0681B13312D3}" type="datetimeFigureOut">
              <a:rPr lang="ko-KR" altLang="en-US" smtClean="0"/>
              <a:t>2022-07-28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1279525"/>
            <a:ext cx="4989513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42C12490-348A-4E11-8275-5092388D39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4445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057275" y="1279525"/>
            <a:ext cx="4989513" cy="34544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12490-348A-4E11-8275-5092388D39A5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6501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057275" y="1279525"/>
            <a:ext cx="4989513" cy="34544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12490-348A-4E11-8275-5092388D39A5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1648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057275" y="1279525"/>
            <a:ext cx="4989513" cy="34544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12490-348A-4E11-8275-5092388D39A5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1242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057275" y="1279525"/>
            <a:ext cx="4989513" cy="34544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12490-348A-4E11-8275-5092388D39A5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1319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057275" y="1279525"/>
            <a:ext cx="4989513" cy="34544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12490-348A-4E11-8275-5092388D39A5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7702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3077282"/>
            <a:ext cx="6315075" cy="21233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4425" y="5613401"/>
            <a:ext cx="520065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75EA-9AE7-468A-891E-D37254DD45FF}" type="datetime1">
              <a:rPr lang="en-US" altLang="ko-KR" smtClean="0"/>
              <a:t>7/28/2022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CBE82-F915-4DF4-AEFA-B59FE3AAE061}" type="datetime1">
              <a:rPr lang="en-US" altLang="ko-KR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86387" y="396701"/>
            <a:ext cx="1671638" cy="84522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1475" y="396701"/>
            <a:ext cx="4891088" cy="84522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081CE-C9FA-4A96-A91C-FE4C90B5C395}" type="datetime1">
              <a:rPr lang="en-US" altLang="ko-KR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7082-F881-4377-884C-FE36B5731691}" type="datetime1">
              <a:rPr lang="en-US" altLang="ko-KR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880" y="6365523"/>
            <a:ext cx="6315075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6880" y="4198587"/>
            <a:ext cx="6315075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6451A-8EC2-4860-B766-CB49C606C170}" type="datetime1">
              <a:rPr lang="en-US" altLang="ko-KR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475" y="2311401"/>
            <a:ext cx="3281363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76662" y="2311401"/>
            <a:ext cx="3281363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D044-EC65-41FA-A75A-39B740B92DB6}" type="datetime1">
              <a:rPr lang="en-US" altLang="ko-KR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2217386"/>
            <a:ext cx="3282653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475" y="3141486"/>
            <a:ext cx="3282653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74084" y="2217386"/>
            <a:ext cx="3283942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74084" y="3141486"/>
            <a:ext cx="3283942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A7E5A-2B00-429A-9FC3-AE723106507C}" type="datetime1">
              <a:rPr lang="en-US" altLang="ko-KR" smtClean="0"/>
              <a:t>7/28/2022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2719-31E3-4777-84F3-18FAC2F83ABC}" type="datetime1">
              <a:rPr lang="en-US" altLang="ko-KR" smtClean="0"/>
              <a:t>7/28/2022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F4BA9-840C-4FD7-AFD8-37D2CD39BB8F}" type="datetime1">
              <a:rPr lang="en-US" altLang="ko-KR" smtClean="0"/>
              <a:t>7/28/2022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394406"/>
            <a:ext cx="244425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4728" y="394407"/>
            <a:ext cx="4153297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072923"/>
            <a:ext cx="244425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48C36-961A-4EB8-A40E-B75278978BC2}" type="datetime1">
              <a:rPr lang="en-US" altLang="ko-KR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234" y="6934200"/>
            <a:ext cx="44577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56234" y="885119"/>
            <a:ext cx="44577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6234" y="7752822"/>
            <a:ext cx="44577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691A5-B4E1-4CBF-8F8D-967C89573EB3}" type="datetime1">
              <a:rPr lang="en-US" altLang="ko-KR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96699"/>
            <a:ext cx="668655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2311401"/>
            <a:ext cx="668655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1475" y="9181396"/>
            <a:ext cx="17335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875EA-9AE7-468A-891E-D37254DD45FF}" type="datetime1">
              <a:rPr lang="en-US" altLang="ko-KR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38413" y="9181396"/>
            <a:ext cx="23526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4475" y="9181396"/>
            <a:ext cx="17335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lide Number Placeholder 3"/>
          <p:cNvSpPr txBox="1">
            <a:spLocks/>
          </p:cNvSpPr>
          <p:nvPr userDrawn="1"/>
        </p:nvSpPr>
        <p:spPr>
          <a:xfrm>
            <a:off x="8096250" y="6406797"/>
            <a:ext cx="1733550" cy="52740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200000"/>
              </a:lnSpc>
            </a:pPr>
            <a:fld id="{B6F15528-21DE-4FAA-801E-634DDDAF4B2B}" type="slidenum">
              <a:rPr lang="en-US" sz="1200" smtClean="0"/>
              <a:pPr algn="r">
                <a:lnSpc>
                  <a:spcPct val="200000"/>
                </a:lnSpc>
              </a:pPr>
              <a:t>‹#›</a:t>
            </a:fld>
            <a:endParaRPr lang="en-US" sz="13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/>
          <p:cNvSpPr/>
          <p:nvPr/>
        </p:nvSpPr>
        <p:spPr>
          <a:xfrm>
            <a:off x="2793000" y="2709000"/>
            <a:ext cx="5040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n-US" altLang="ko-KR" sz="3600" b="1" dirty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</a:t>
            </a:r>
            <a:r>
              <a:rPr lang="ko-KR" altLang="en-US" sz="3600" b="1" dirty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철근콘크리트공사 시공계획서</a:t>
            </a:r>
            <a:r>
              <a:rPr lang="en-US" altLang="ko-KR" sz="3600" b="1" dirty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</a:t>
            </a:r>
            <a:endParaRPr lang="ko-KR" altLang="en-US" sz="3600" b="1" dirty="0">
              <a:ln w="19050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Box 212"/>
          <p:cNvSpPr txBox="1"/>
          <p:nvPr/>
        </p:nvSpPr>
        <p:spPr>
          <a:xfrm>
            <a:off x="1034670" y="318517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4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거푸집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자재 사용계획</a:t>
            </a:r>
            <a:endParaRPr lang="ko-KR" altLang="ko-KR" sz="1400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6569" y="765048"/>
            <a:ext cx="6912737" cy="17282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4940" y="2493264"/>
            <a:ext cx="7200900" cy="395935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Box 216"/>
          <p:cNvSpPr txBox="1"/>
          <p:nvPr/>
        </p:nvSpPr>
        <p:spPr>
          <a:xfrm>
            <a:off x="1034670" y="318517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4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거푸집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자재 사용계획</a:t>
            </a:r>
            <a:endParaRPr lang="ko-KR" altLang="ko-KR" sz="14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295400"/>
            <a:ext cx="4042871" cy="357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4734" y="954925"/>
            <a:ext cx="1829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 </a:t>
            </a:r>
            <a:r>
              <a:rPr lang="ko-KR" altLang="en-US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합판</a:t>
            </a:r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(</a:t>
            </a:r>
            <a:r>
              <a:rPr lang="ko-KR" altLang="en-US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수입합판사용</a:t>
            </a:r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)</a:t>
            </a:r>
            <a:endParaRPr lang="ko-KR" altLang="ko-KR" sz="14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776385"/>
            <a:ext cx="3834376" cy="26526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76429" y="318517"/>
            <a:ext cx="1826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 </a:t>
            </a:r>
            <a:r>
              <a:rPr lang="ko-KR" altLang="en-US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유성 거푸집 </a:t>
            </a:r>
            <a:r>
              <a:rPr lang="ko-KR" altLang="en-US" sz="1400" dirty="0" err="1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박리제</a:t>
            </a:r>
            <a:endParaRPr lang="en-US" altLang="ko-KR" sz="1400" dirty="0">
              <a:solidFill>
                <a:srgbClr val="000000"/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00" y="3305615"/>
            <a:ext cx="4593000" cy="236609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Box 216"/>
          <p:cNvSpPr txBox="1"/>
          <p:nvPr/>
        </p:nvSpPr>
        <p:spPr>
          <a:xfrm>
            <a:off x="1034670" y="318517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4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거푸집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자재 사용계획</a:t>
            </a:r>
            <a:endParaRPr lang="ko-KR" altLang="ko-KR" sz="14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2786"/>
            <a:ext cx="5224979" cy="38962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34670" y="675431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 </a:t>
            </a:r>
            <a:r>
              <a:rPr lang="ko-KR" altLang="en-US" sz="1400" dirty="0" err="1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콘판넬</a:t>
            </a:r>
            <a:endParaRPr lang="ko-KR" altLang="ko-KR" sz="1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780943"/>
            <a:ext cx="4680000" cy="299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91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34670" y="318517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4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거푸집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자재 사용계획</a:t>
            </a:r>
            <a:endParaRPr lang="ko-KR" altLang="ko-KR" sz="14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0"/>
            <a:ext cx="5161771" cy="38862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47" y="838200"/>
            <a:ext cx="4419600" cy="443536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-107696"/>
            <a:ext cx="9144000" cy="6135600"/>
          </a:xfrm>
          <a:prstGeom prst="rect">
            <a:avLst/>
          </a:prstGeom>
        </p:spPr>
      </p:pic>
      <p:sp>
        <p:nvSpPr>
          <p:cNvPr id="221" name="TextBox 220"/>
          <p:cNvSpPr txBox="1"/>
          <p:nvPr/>
        </p:nvSpPr>
        <p:spPr>
          <a:xfrm>
            <a:off x="1180592" y="593333"/>
            <a:ext cx="1859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5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형틀공사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시공계획</a:t>
            </a:r>
            <a:endParaRPr lang="ko-KR" altLang="ko-KR" sz="1400" dirty="0"/>
          </a:p>
        </p:txBody>
      </p:sp>
      <p:sp>
        <p:nvSpPr>
          <p:cNvPr id="222" name="TextBox 221"/>
          <p:cNvSpPr txBox="1"/>
          <p:nvPr/>
        </p:nvSpPr>
        <p:spPr>
          <a:xfrm>
            <a:off x="1156844" y="945377"/>
            <a:ext cx="1082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5-1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2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시공순서</a:t>
            </a:r>
            <a:endParaRPr lang="ko-KR" altLang="ko-KR" sz="1200" dirty="0"/>
          </a:p>
        </p:txBody>
      </p:sp>
      <p:sp>
        <p:nvSpPr>
          <p:cNvPr id="34" name="Rounded Rectangle 33"/>
          <p:cNvSpPr/>
          <p:nvPr/>
        </p:nvSpPr>
        <p:spPr>
          <a:xfrm>
            <a:off x="1668018" y="1996140"/>
            <a:ext cx="1427988" cy="499872"/>
          </a:xfrm>
          <a:prstGeom prst="roundRect">
            <a:avLst>
              <a:gd name="adj" fmla="val 6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89230">
              <a:lnSpc>
                <a:spcPts val="1580"/>
              </a:lnSpc>
            </a:pPr>
            <a:r>
              <a:rPr lang="en-US" altLang="ko-KR" sz="1200" dirty="0">
                <a:solidFill>
                  <a:srgbClr val="FFFFFF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먹매김 및 수평</a:t>
            </a:r>
          </a:p>
          <a:p>
            <a:pPr indent="292735">
              <a:lnSpc>
                <a:spcPts val="2160"/>
              </a:lnSpc>
            </a:pPr>
            <a:r>
              <a:rPr lang="en-US" altLang="ko-KR" sz="1200" dirty="0">
                <a:solidFill>
                  <a:srgbClr val="FFFFFF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조절목 설치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738373" y="2063230"/>
            <a:ext cx="4930013" cy="275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79375">
              <a:lnSpc>
                <a:spcPts val="177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트랜싯을 이용한 정밀시공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668018" y="2900428"/>
            <a:ext cx="1427988" cy="358140"/>
          </a:xfrm>
          <a:prstGeom prst="roundRect">
            <a:avLst>
              <a:gd name="adj" fmla="val 4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20040">
              <a:lnSpc>
                <a:spcPts val="2100"/>
              </a:lnSpc>
            </a:pPr>
            <a:r>
              <a:rPr lang="en-US" altLang="ko-KR" sz="1200" dirty="0">
                <a:solidFill>
                  <a:srgbClr val="FFFFFF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벽체거푸집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738373" y="2900141"/>
            <a:ext cx="4930013" cy="277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79375">
              <a:lnSpc>
                <a:spcPts val="178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일부 복잡시공 부위 시공상세도 작성, 승인 후 정밀시공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168146" y="3671050"/>
            <a:ext cx="2427732" cy="356616"/>
          </a:xfrm>
          <a:prstGeom prst="roundRect">
            <a:avLst>
              <a:gd name="adj" fmla="val 2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284480">
              <a:lnSpc>
                <a:spcPts val="2100"/>
              </a:lnSpc>
            </a:pPr>
            <a:r>
              <a:rPr lang="en-US" altLang="ko-KR" sz="1200" dirty="0">
                <a:solidFill>
                  <a:srgbClr val="FFFFFF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벽,기둥,보,슬라브 형틀조립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738373" y="3679432"/>
            <a:ext cx="4930013" cy="275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79375">
              <a:lnSpc>
                <a:spcPts val="178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버팀대와 당김줄 을 이용하여 수직도 유지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738373" y="4438360"/>
            <a:ext cx="4930013" cy="275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79375">
              <a:lnSpc>
                <a:spcPts val="178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거푸집 평활도 및 수직도, 보 규격 검사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881378" y="5263109"/>
            <a:ext cx="1001268" cy="356743"/>
          </a:xfrm>
          <a:prstGeom prst="roundRect">
            <a:avLst>
              <a:gd name="adj" fmla="val 6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08610">
              <a:lnSpc>
                <a:spcPts val="2100"/>
              </a:lnSpc>
            </a:pPr>
            <a:r>
              <a:rPr lang="en-US" altLang="ko-KR" sz="1200" dirty="0">
                <a:solidFill>
                  <a:srgbClr val="FFFFFF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타설</a:t>
            </a:r>
          </a:p>
        </p:txBody>
      </p:sp>
      <p:sp>
        <p:nvSpPr>
          <p:cNvPr id="4" name="FreeForm 3"/>
          <p:cNvSpPr/>
          <p:nvPr/>
        </p:nvSpPr>
        <p:spPr>
          <a:xfrm>
            <a:off x="1825178" y="4350755"/>
            <a:ext cx="1143127" cy="499872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127" h="499872">
                <a:moveTo>
                  <a:pt x="0" y="249936"/>
                </a:moveTo>
                <a:lnTo>
                  <a:pt x="571627" y="0"/>
                </a:lnTo>
                <a:lnTo>
                  <a:pt x="1143127" y="249936"/>
                </a:lnTo>
                <a:lnTo>
                  <a:pt x="571627" y="499872"/>
                </a:lnTo>
                <a:lnTo>
                  <a:pt x="0" y="249936"/>
                </a:lnTo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470"/>
              </a:lnSpc>
            </a:pPr>
            <a:r>
              <a:rPr lang="en-US" altLang="ko-KR" sz="1200" dirty="0" err="1">
                <a:solidFill>
                  <a:srgbClr val="FFFFFF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검사</a:t>
            </a:r>
            <a:endParaRPr lang="en-US" altLang="ko-KR" sz="1200" dirty="0">
              <a:solidFill>
                <a:srgbClr val="FFFFFF"/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1508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265208" y="4648200"/>
            <a:ext cx="6338770" cy="1981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6" name="TextBox 225"/>
          <p:cNvSpPr txBox="1"/>
          <p:nvPr/>
        </p:nvSpPr>
        <p:spPr>
          <a:xfrm>
            <a:off x="304800" y="152400"/>
            <a:ext cx="1808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5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형틀공사시공계획</a:t>
            </a:r>
            <a:endParaRPr lang="ko-KR" altLang="ko-KR" sz="1400" dirty="0"/>
          </a:p>
        </p:txBody>
      </p:sp>
      <p:sp>
        <p:nvSpPr>
          <p:cNvPr id="227" name="TextBox 226"/>
          <p:cNvSpPr txBox="1"/>
          <p:nvPr/>
        </p:nvSpPr>
        <p:spPr>
          <a:xfrm>
            <a:off x="320676" y="504698"/>
            <a:ext cx="1451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5-2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2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기둥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시공계획</a:t>
            </a:r>
            <a:endParaRPr lang="ko-KR" altLang="ko-KR" sz="1200" dirty="0"/>
          </a:p>
        </p:txBody>
      </p:sp>
      <p:sp>
        <p:nvSpPr>
          <p:cNvPr id="43" name="Rectangle 42"/>
          <p:cNvSpPr/>
          <p:nvPr/>
        </p:nvSpPr>
        <p:spPr>
          <a:xfrm>
            <a:off x="1371600" y="4661344"/>
            <a:ext cx="5791200" cy="1993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400" dirty="0"/>
          </a:p>
          <a:p>
            <a:pPr indent="67945">
              <a:lnSpc>
                <a:spcPts val="174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① 유로폼 과 합판</a:t>
            </a:r>
            <a:r>
              <a:rPr lang="en-US" altLang="ko-K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상부 슬라브 측 안목구간</a:t>
            </a:r>
            <a:r>
              <a:rPr lang="en-US" altLang="ko-K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혼합 사용</a:t>
            </a:r>
          </a:p>
          <a:p>
            <a:pPr>
              <a:lnSpc>
                <a:spcPts val="1200"/>
              </a:lnSpc>
            </a:pPr>
            <a:endParaRPr lang="en-US" altLang="ko-KR" sz="1400" dirty="0"/>
          </a:p>
          <a:p>
            <a:pPr indent="67945">
              <a:lnSpc>
                <a:spcPts val="1440"/>
              </a:lnSpc>
            </a:pPr>
            <a:endParaRPr lang="en-US" altLang="ko-KR" sz="120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indent="67945">
              <a:lnSpc>
                <a:spcPts val="144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② 하부 유로폼</a:t>
            </a:r>
            <a:r>
              <a:rPr lang="en-US" altLang="ko-K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상부 안목 부 합판제작 사용</a:t>
            </a:r>
          </a:p>
          <a:p>
            <a:pPr>
              <a:lnSpc>
                <a:spcPts val="1200"/>
              </a:lnSpc>
            </a:pPr>
            <a:endParaRPr lang="en-US" altLang="ko-KR" sz="1400" dirty="0"/>
          </a:p>
          <a:p>
            <a:pPr indent="67945">
              <a:lnSpc>
                <a:spcPts val="1440"/>
              </a:lnSpc>
            </a:pPr>
            <a:endParaRPr lang="en-US" altLang="ko-KR" sz="120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indent="67945">
              <a:lnSpc>
                <a:spcPts val="144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③ 유로폼 에 타이 체결 및 중앙면 별도 보강 각재를 </a:t>
            </a:r>
            <a:r>
              <a:rPr lang="en-US" altLang="ko-KR" sz="120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추가하여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120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중앙면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120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배부름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현상을 방지</a:t>
            </a:r>
          </a:p>
          <a:p>
            <a:pPr>
              <a:lnSpc>
                <a:spcPts val="1200"/>
              </a:lnSpc>
            </a:pPr>
            <a:endParaRPr lang="en-US" altLang="ko-KR" sz="1400" dirty="0"/>
          </a:p>
          <a:p>
            <a:pPr indent="67945">
              <a:lnSpc>
                <a:spcPts val="1510"/>
              </a:lnSpc>
            </a:pPr>
            <a:endParaRPr lang="en-US" altLang="ko-KR" sz="120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indent="67945">
              <a:lnSpc>
                <a:spcPts val="151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④ </a:t>
            </a:r>
            <a:r>
              <a:rPr lang="ko-KR" altLang="en-US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기둥 </a:t>
            </a:r>
            <a:r>
              <a:rPr lang="en-US" altLang="ko-KR" sz="120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밴드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를 체결하여 </a:t>
            </a:r>
            <a:r>
              <a:rPr lang="en-US" altLang="ko-KR" sz="120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배부름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120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방지</a:t>
            </a:r>
            <a:endParaRPr lang="en-US" altLang="ko-KR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70" y="793642"/>
            <a:ext cx="3886200" cy="373815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770" y="793642"/>
            <a:ext cx="2819400" cy="37615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676" y="2662720"/>
            <a:ext cx="17523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100" dirty="0"/>
              <a:t>삼각 면목 지하층 설치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Box 225"/>
          <p:cNvSpPr txBox="1"/>
          <p:nvPr/>
        </p:nvSpPr>
        <p:spPr>
          <a:xfrm>
            <a:off x="1140968" y="914655"/>
            <a:ext cx="1808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5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형틀공사시공계획</a:t>
            </a:r>
            <a:endParaRPr lang="ko-KR" altLang="ko-KR" sz="1400" dirty="0"/>
          </a:p>
        </p:txBody>
      </p:sp>
      <p:sp>
        <p:nvSpPr>
          <p:cNvPr id="227" name="TextBox 226"/>
          <p:cNvSpPr txBox="1"/>
          <p:nvPr/>
        </p:nvSpPr>
        <p:spPr>
          <a:xfrm>
            <a:off x="1156844" y="1266953"/>
            <a:ext cx="130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5-3. 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보 시공계획</a:t>
            </a:r>
            <a:endParaRPr lang="ko-KR" altLang="ko-KR" sz="12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05000"/>
            <a:ext cx="3114776" cy="36576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153064"/>
            <a:ext cx="6220601" cy="441960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62000" y="19050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2259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Box 225"/>
          <p:cNvSpPr txBox="1"/>
          <p:nvPr/>
        </p:nvSpPr>
        <p:spPr>
          <a:xfrm>
            <a:off x="304800" y="152400"/>
            <a:ext cx="1808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5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형틀공사시공계획</a:t>
            </a:r>
            <a:endParaRPr lang="ko-KR" altLang="ko-KR" sz="1400" dirty="0"/>
          </a:p>
        </p:txBody>
      </p:sp>
      <p:sp>
        <p:nvSpPr>
          <p:cNvPr id="227" name="TextBox 226"/>
          <p:cNvSpPr txBox="1"/>
          <p:nvPr/>
        </p:nvSpPr>
        <p:spPr>
          <a:xfrm>
            <a:off x="320676" y="504698"/>
            <a:ext cx="1305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5-3. 보 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시공계획</a:t>
            </a:r>
            <a:endParaRPr lang="ko-KR" altLang="ko-KR" sz="1200" dirty="0"/>
          </a:p>
        </p:txBody>
      </p:sp>
      <p:sp>
        <p:nvSpPr>
          <p:cNvPr id="8" name="직사각형 7"/>
          <p:cNvSpPr/>
          <p:nvPr/>
        </p:nvSpPr>
        <p:spPr>
          <a:xfrm>
            <a:off x="762000" y="19050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419600"/>
            <a:ext cx="7543800" cy="20864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87" y="826218"/>
            <a:ext cx="7069959" cy="342918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183406" y="4419600"/>
            <a:ext cx="340594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3476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Box 225"/>
          <p:cNvSpPr txBox="1"/>
          <p:nvPr/>
        </p:nvSpPr>
        <p:spPr>
          <a:xfrm>
            <a:off x="152400" y="76200"/>
            <a:ext cx="1808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5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형틀공사시공계획</a:t>
            </a:r>
            <a:endParaRPr lang="ko-KR" altLang="ko-KR" sz="1400" dirty="0"/>
          </a:p>
        </p:txBody>
      </p:sp>
      <p:sp>
        <p:nvSpPr>
          <p:cNvPr id="227" name="TextBox 226"/>
          <p:cNvSpPr txBox="1"/>
          <p:nvPr/>
        </p:nvSpPr>
        <p:spPr>
          <a:xfrm>
            <a:off x="168276" y="428498"/>
            <a:ext cx="30604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5-3. 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보 </a:t>
            </a:r>
            <a:r>
              <a:rPr lang="en-US" altLang="ko-KR" sz="1200" dirty="0" err="1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시공계획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ko-KR" altLang="en-US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지하층 보 삼각 면목 설치</a:t>
            </a:r>
            <a:endParaRPr lang="ko-KR" altLang="ko-KR" sz="1200" dirty="0"/>
          </a:p>
        </p:txBody>
      </p:sp>
      <p:sp>
        <p:nvSpPr>
          <p:cNvPr id="8" name="직사각형 7"/>
          <p:cNvSpPr/>
          <p:nvPr/>
        </p:nvSpPr>
        <p:spPr>
          <a:xfrm>
            <a:off x="762000" y="19050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878" y="3758856"/>
            <a:ext cx="2421244" cy="178759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12" y="3730821"/>
            <a:ext cx="2447002" cy="184941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122686"/>
            <a:ext cx="2400639" cy="195760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502" y="1119811"/>
            <a:ext cx="2493366" cy="18751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19811"/>
            <a:ext cx="2441851" cy="1942147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3192817" y="1792187"/>
            <a:ext cx="228600" cy="530423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오른쪽 화살표 12"/>
          <p:cNvSpPr/>
          <p:nvPr/>
        </p:nvSpPr>
        <p:spPr>
          <a:xfrm>
            <a:off x="6172200" y="1752600"/>
            <a:ext cx="228600" cy="530423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오른쪽 화살표 13"/>
          <p:cNvSpPr/>
          <p:nvPr/>
        </p:nvSpPr>
        <p:spPr>
          <a:xfrm>
            <a:off x="9202065" y="1802251"/>
            <a:ext cx="228600" cy="530423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오른쪽 화살표 14"/>
          <p:cNvSpPr/>
          <p:nvPr/>
        </p:nvSpPr>
        <p:spPr>
          <a:xfrm>
            <a:off x="4680885" y="4356534"/>
            <a:ext cx="228600" cy="530423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3355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  <p:sp>
        <p:nvSpPr>
          <p:cNvPr id="238" name="TextBox 237"/>
          <p:cNvSpPr txBox="1"/>
          <p:nvPr/>
        </p:nvSpPr>
        <p:spPr>
          <a:xfrm>
            <a:off x="1140968" y="852806"/>
            <a:ext cx="1808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6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형틀공사시공계획</a:t>
            </a:r>
            <a:endParaRPr lang="ko-KR" altLang="ko-KR" sz="1400" dirty="0"/>
          </a:p>
        </p:txBody>
      </p:sp>
      <p:sp>
        <p:nvSpPr>
          <p:cNvPr id="239" name="TextBox 238"/>
          <p:cNvSpPr txBox="1"/>
          <p:nvPr/>
        </p:nvSpPr>
        <p:spPr>
          <a:xfrm>
            <a:off x="1156844" y="1204977"/>
            <a:ext cx="1938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6-1. 합벽 지지대 시공계획</a:t>
            </a:r>
            <a:endParaRPr lang="ko-KR" altLang="ko-KR" sz="1200" dirty="0"/>
          </a:p>
        </p:txBody>
      </p:sp>
      <p:sp>
        <p:nvSpPr>
          <p:cNvPr id="44" name="Rounded Rectangle 43"/>
          <p:cNvSpPr/>
          <p:nvPr/>
        </p:nvSpPr>
        <p:spPr>
          <a:xfrm>
            <a:off x="1282446" y="1558291"/>
            <a:ext cx="1656588" cy="359791"/>
          </a:xfrm>
          <a:prstGeom prst="roundRect">
            <a:avLst>
              <a:gd name="adj" fmla="val 4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433705">
              <a:lnSpc>
                <a:spcPts val="211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거푸집설치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225546" y="1558291"/>
            <a:ext cx="5399532" cy="359791"/>
          </a:xfrm>
          <a:prstGeom prst="roundRect">
            <a:avLst>
              <a:gd name="adj" fmla="val 1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075690">
              <a:lnSpc>
                <a:spcPts val="211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콘크리트 타설 면에 유로폼 및 옹벽 파이프설치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282446" y="2134362"/>
            <a:ext cx="1656588" cy="359664"/>
          </a:xfrm>
          <a:prstGeom prst="roundRect">
            <a:avLst>
              <a:gd name="adj" fmla="val 4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226695">
              <a:lnSpc>
                <a:spcPts val="211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합벽 지지대 설치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225546" y="2134362"/>
            <a:ext cx="5443728" cy="359664"/>
          </a:xfrm>
          <a:prstGeom prst="roundRect">
            <a:avLst>
              <a:gd name="adj" fmla="val 1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918845">
              <a:lnSpc>
                <a:spcPts val="211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매설된 앙카에 합벽 지지대 하단에 와셔와 너트 조립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282446" y="2708910"/>
            <a:ext cx="1656588" cy="361188"/>
          </a:xfrm>
          <a:prstGeom prst="roundRect">
            <a:avLst>
              <a:gd name="adj" fmla="val 4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482600">
              <a:lnSpc>
                <a:spcPts val="211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키커 설치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239262" y="2715134"/>
            <a:ext cx="5358384" cy="358013"/>
          </a:xfrm>
          <a:prstGeom prst="roundRect">
            <a:avLst>
              <a:gd name="adj" fmla="val 1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311275">
              <a:lnSpc>
                <a:spcPts val="210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매설된 앙카의 키커 하부에 너트로 설치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282446" y="3284982"/>
            <a:ext cx="1656588" cy="361188"/>
          </a:xfrm>
          <a:prstGeom prst="roundRect">
            <a:avLst>
              <a:gd name="adj" fmla="val 4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254000">
              <a:lnSpc>
                <a:spcPts val="211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합벽 지지대설치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225546" y="3284982"/>
            <a:ext cx="5443728" cy="361188"/>
          </a:xfrm>
          <a:prstGeom prst="roundRect">
            <a:avLst>
              <a:gd name="adj" fmla="val 1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800100">
              <a:lnSpc>
                <a:spcPts val="211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콘크리트 측압에 따라 지지대를 4개까지 설치할 수 있다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3239262" y="3858006"/>
            <a:ext cx="5430012" cy="361188"/>
          </a:xfrm>
          <a:prstGeom prst="roundRect">
            <a:avLst>
              <a:gd name="adj" fmla="val 1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235075">
              <a:lnSpc>
                <a:spcPts val="211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콘크리트 상,하 2번 나누어 타설 할 때 설치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282446" y="3861054"/>
            <a:ext cx="1656588" cy="361188"/>
          </a:xfrm>
          <a:prstGeom prst="roundRect">
            <a:avLst>
              <a:gd name="adj" fmla="val 4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418465">
              <a:lnSpc>
                <a:spcPts val="211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L 앙카 설치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282446" y="4437126"/>
            <a:ext cx="1656588" cy="361188"/>
          </a:xfrm>
          <a:prstGeom prst="roundRect">
            <a:avLst>
              <a:gd name="adj" fmla="val 4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509905">
              <a:lnSpc>
                <a:spcPts val="212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설치확인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3225546" y="4437126"/>
            <a:ext cx="5443728" cy="361188"/>
          </a:xfrm>
          <a:prstGeom prst="roundRect">
            <a:avLst>
              <a:gd name="adj" fmla="val 1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097280">
              <a:lnSpc>
                <a:spcPts val="212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설치된 합벽 지지대 시스템을 각 부위별로 점검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282446" y="5014850"/>
            <a:ext cx="1656588" cy="359537"/>
          </a:xfrm>
          <a:prstGeom prst="roundRect">
            <a:avLst>
              <a:gd name="adj" fmla="val 4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662305">
              <a:lnSpc>
                <a:spcPts val="211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타설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225546" y="5014850"/>
            <a:ext cx="5443728" cy="359537"/>
          </a:xfrm>
          <a:prstGeom prst="roundRect">
            <a:avLst>
              <a:gd name="adj" fmla="val 1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010285">
              <a:lnSpc>
                <a:spcPts val="211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타설 높이와 벽 두께 양에 따라2~3번 나누어 타설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086870" y="45792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목차</a:t>
            </a:r>
            <a:endParaRPr lang="ko-KR" altLang="ko-KR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3376803" y="1256666"/>
            <a:ext cx="1330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2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현장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운영 계획</a:t>
            </a:r>
            <a:endParaRPr lang="ko-KR" altLang="ko-KR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3378328" y="1666495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2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2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공정표</a:t>
            </a:r>
            <a:endParaRPr lang="ko-KR" altLang="ko-KR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3376803" y="2049400"/>
            <a:ext cx="1356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3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2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인원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투입 계획</a:t>
            </a:r>
            <a:endParaRPr lang="ko-KR" altLang="ko-KR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3387726" y="2409318"/>
            <a:ext cx="18213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4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2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거푸집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자재 사용계획</a:t>
            </a:r>
            <a:endParaRPr lang="ko-KR" altLang="ko-KR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3387725" y="2769617"/>
            <a:ext cx="1771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5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2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형틀공사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시공계획(1)</a:t>
            </a:r>
            <a:endParaRPr lang="ko-KR" altLang="ko-KR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3377438" y="3121407"/>
            <a:ext cx="1797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6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2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형틀공사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시공계획(2)</a:t>
            </a:r>
            <a:endParaRPr lang="ko-KR" altLang="ko-KR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3387472" y="3494279"/>
            <a:ext cx="1309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7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2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철근공사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계획</a:t>
            </a:r>
            <a:endParaRPr lang="ko-KR" altLang="ko-KR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3375914" y="3904743"/>
            <a:ext cx="131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8. 콘크리트 계획</a:t>
            </a:r>
            <a:endParaRPr lang="ko-KR" altLang="ko-KR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3387725" y="4280155"/>
            <a:ext cx="131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9. 비계공사 계획</a:t>
            </a:r>
            <a:endParaRPr lang="ko-KR" altLang="ko-KR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3377946" y="4725798"/>
            <a:ext cx="1721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10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2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데크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플레이트 계획</a:t>
            </a:r>
            <a:endParaRPr lang="ko-KR" altLang="ko-KR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3390138" y="5158995"/>
            <a:ext cx="1345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11. 품질관리 계획</a:t>
            </a:r>
            <a:endParaRPr lang="ko-KR" altLang="ko-KR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3389630" y="5603622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12. 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환경관리 계획</a:t>
            </a:r>
            <a:endParaRPr lang="ko-KR" altLang="ko-KR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3375914" y="6022722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13. 안전관리 계획</a:t>
            </a:r>
            <a:endParaRPr lang="ko-KR" altLang="ko-KR" sz="1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  <p:sp>
        <p:nvSpPr>
          <p:cNvPr id="240" name="TextBox 239"/>
          <p:cNvSpPr txBox="1"/>
          <p:nvPr/>
        </p:nvSpPr>
        <p:spPr>
          <a:xfrm>
            <a:off x="1140968" y="852806"/>
            <a:ext cx="1808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6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형틀공사시공계획</a:t>
            </a:r>
            <a:endParaRPr lang="ko-KR" altLang="ko-KR" sz="1400" dirty="0"/>
          </a:p>
        </p:txBody>
      </p:sp>
      <p:sp>
        <p:nvSpPr>
          <p:cNvPr id="241" name="TextBox 240"/>
          <p:cNvSpPr txBox="1"/>
          <p:nvPr/>
        </p:nvSpPr>
        <p:spPr>
          <a:xfrm>
            <a:off x="1156843" y="1266953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6-2. 수직재 조립도</a:t>
            </a:r>
            <a:endParaRPr lang="ko-KR" altLang="ko-KR" sz="1200" dirty="0"/>
          </a:p>
        </p:txBody>
      </p:sp>
      <p:sp>
        <p:nvSpPr>
          <p:cNvPr id="58" name="Rectangle 57"/>
          <p:cNvSpPr/>
          <p:nvPr/>
        </p:nvSpPr>
        <p:spPr>
          <a:xfrm>
            <a:off x="5791200" y="1439418"/>
            <a:ext cx="1341120" cy="246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21945">
              <a:lnSpc>
                <a:spcPts val="174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보 </a:t>
            </a:r>
            <a:r>
              <a:rPr lang="en-US" altLang="ko-KR" sz="120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조립도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ko-KR" altLang="en-US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현장상황에 맞춰 변경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454658" y="1846326"/>
            <a:ext cx="1341120" cy="248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67640">
              <a:lnSpc>
                <a:spcPts val="175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유로폼 조립도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434334" y="1850898"/>
            <a:ext cx="1341120" cy="246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245110">
              <a:lnSpc>
                <a:spcPts val="175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합벽 조립도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134362" y="2454402"/>
            <a:ext cx="1339596" cy="248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07950">
              <a:lnSpc>
                <a:spcPts val="175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비 규격 폼 제작</a:t>
            </a:r>
          </a:p>
        </p:txBody>
      </p:sp>
      <p:sp>
        <p:nvSpPr>
          <p:cNvPr id="242" name="TextBox 241"/>
          <p:cNvSpPr txBox="1"/>
          <p:nvPr/>
        </p:nvSpPr>
        <p:spPr>
          <a:xfrm>
            <a:off x="7545198" y="2379345"/>
            <a:ext cx="822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유 로 폼</a:t>
            </a:r>
            <a:r>
              <a:rPr lang="en-US" altLang="ko-KR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ko-KR" sz="8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합판</a:t>
            </a:r>
            <a:endParaRPr lang="ko-KR" altLang="ko-KR" sz="800" dirty="0"/>
          </a:p>
        </p:txBody>
      </p:sp>
      <p:sp>
        <p:nvSpPr>
          <p:cNvPr id="62" name="Rectangle 61"/>
          <p:cNvSpPr/>
          <p:nvPr/>
        </p:nvSpPr>
        <p:spPr>
          <a:xfrm>
            <a:off x="4594098" y="3205734"/>
            <a:ext cx="1755648" cy="295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22555">
              <a:lnSpc>
                <a:spcPts val="175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벽체 </a:t>
            </a:r>
            <a:r>
              <a:rPr lang="en-US" altLang="ko-KR" sz="1200" dirty="0">
                <a:solidFill>
                  <a:srgbClr val="000000"/>
                </a:solidFill>
              </a:rPr>
              <a:t>2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단용 앙카 매입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946911" y="4491990"/>
            <a:ext cx="1340993" cy="246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40335">
              <a:lnSpc>
                <a:spcPts val="175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유로 폼 기성품</a:t>
            </a:r>
          </a:p>
        </p:txBody>
      </p:sp>
      <p:sp>
        <p:nvSpPr>
          <p:cNvPr id="64" name="Rectangle 63"/>
          <p:cNvSpPr/>
          <p:nvPr/>
        </p:nvSpPr>
        <p:spPr>
          <a:xfrm>
            <a:off x="4638294" y="5532882"/>
            <a:ext cx="1606296" cy="246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20650">
              <a:lnSpc>
                <a:spcPts val="175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층간 합벽앙카 매입</a:t>
            </a:r>
          </a:p>
        </p:txBody>
      </p:sp>
      <p:sp>
        <p:nvSpPr>
          <p:cNvPr id="65" name="Rectangle 64"/>
          <p:cNvSpPr/>
          <p:nvPr/>
        </p:nvSpPr>
        <p:spPr>
          <a:xfrm>
            <a:off x="7261098" y="5703570"/>
            <a:ext cx="1868424" cy="248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15570">
              <a:lnSpc>
                <a:spcPts val="176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층간 부위 지수 판 설치</a:t>
            </a:r>
          </a:p>
        </p:txBody>
      </p:sp>
      <p:sp>
        <p:nvSpPr>
          <p:cNvPr id="66" name="Rectangle 65"/>
          <p:cNvSpPr/>
          <p:nvPr/>
        </p:nvSpPr>
        <p:spPr>
          <a:xfrm>
            <a:off x="2024634" y="5746242"/>
            <a:ext cx="1341120" cy="2651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215900">
              <a:lnSpc>
                <a:spcPts val="175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수평 목 설치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Box 247"/>
          <p:cNvSpPr txBox="1"/>
          <p:nvPr/>
        </p:nvSpPr>
        <p:spPr>
          <a:xfrm>
            <a:off x="1140968" y="852806"/>
            <a:ext cx="1808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6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형틀공사시공계획</a:t>
            </a:r>
            <a:endParaRPr lang="ko-KR" altLang="ko-KR" sz="1400" dirty="0"/>
          </a:p>
        </p:txBody>
      </p:sp>
      <p:sp>
        <p:nvSpPr>
          <p:cNvPr id="249" name="TextBox 248"/>
          <p:cNvSpPr txBox="1"/>
          <p:nvPr/>
        </p:nvSpPr>
        <p:spPr>
          <a:xfrm>
            <a:off x="1156844" y="1204977"/>
            <a:ext cx="2432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6-3. </a:t>
            </a:r>
            <a:r>
              <a:rPr lang="en-US" altLang="ko-KR" sz="12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장비사용계획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(</a:t>
            </a:r>
            <a:r>
              <a:rPr lang="ko-KR" altLang="en-US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이동식크레인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)</a:t>
            </a:r>
          </a:p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    </a:t>
            </a:r>
            <a:endParaRPr lang="ko-KR" altLang="ko-KR" sz="12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1" y="152400"/>
            <a:ext cx="3115067" cy="356912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04" y="2733739"/>
            <a:ext cx="3978397" cy="359377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944" y="3773814"/>
            <a:ext cx="3929579" cy="256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32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Box 247"/>
          <p:cNvSpPr txBox="1"/>
          <p:nvPr/>
        </p:nvSpPr>
        <p:spPr>
          <a:xfrm>
            <a:off x="1140968" y="852806"/>
            <a:ext cx="175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6.형틀공사시공계획</a:t>
            </a:r>
            <a:endParaRPr lang="ko-KR" altLang="ko-KR" sz="1400" dirty="0"/>
          </a:p>
        </p:txBody>
      </p:sp>
      <p:sp>
        <p:nvSpPr>
          <p:cNvPr id="249" name="TextBox 248"/>
          <p:cNvSpPr txBox="1"/>
          <p:nvPr/>
        </p:nvSpPr>
        <p:spPr>
          <a:xfrm>
            <a:off x="1156844" y="1204977"/>
            <a:ext cx="2435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6-4. </a:t>
            </a:r>
            <a:r>
              <a:rPr lang="en-US" altLang="ko-KR" sz="12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장비사용계획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(</a:t>
            </a:r>
            <a:r>
              <a:rPr lang="ko-KR" altLang="en-US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이동식크레인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)</a:t>
            </a:r>
          </a:p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    </a:t>
            </a:r>
            <a:endParaRPr lang="ko-KR" altLang="ko-KR" sz="12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43" y="1524000"/>
            <a:ext cx="3424824" cy="482442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9"/>
          <a:stretch/>
        </p:blipFill>
        <p:spPr>
          <a:xfrm>
            <a:off x="4876800" y="1666642"/>
            <a:ext cx="4038968" cy="481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94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787880" y="2852928"/>
            <a:ext cx="3707921" cy="38404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800100" y="1087304"/>
            <a:ext cx="8305800" cy="16208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568959" y="308356"/>
            <a:ext cx="1936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1F487C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6.형틀공사(</a:t>
            </a:r>
            <a:r>
              <a:rPr lang="en-US" altLang="ko-KR" sz="1400" dirty="0">
                <a:solidFill>
                  <a:srgbClr val="FF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필요구간</a:t>
            </a:r>
            <a:r>
              <a:rPr lang="en-US" altLang="ko-KR" sz="1600" dirty="0">
                <a:solidFill>
                  <a:srgbClr val="1F487C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ko-KR" sz="1600" dirty="0">
              <a:solidFill>
                <a:srgbClr val="1F487C"/>
              </a:solidFill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914401" y="676139"/>
            <a:ext cx="6455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  <a:cs typeface="맑은 고딕 Semilight" panose="020B0502040204020203" pitchFamily="50" charset="-127"/>
              </a:rPr>
              <a:t>6-5. </a:t>
            </a:r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  <a:cs typeface="맑은 고딕 Semilight" panose="020B0502040204020203" pitchFamily="50" charset="-127"/>
              </a:rPr>
              <a:t>SYSTEM 시공사례 </a:t>
            </a:r>
            <a:r>
              <a:rPr lang="en-US" altLang="ko-KR" sz="14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- SYSTEM SUPPORT:</a:t>
            </a:r>
            <a:r>
              <a:rPr lang="en-US" altLang="ko-KR" sz="1400" dirty="0">
                <a:solidFill>
                  <a:srgbClr val="FF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구조기술사 도면 설계중 ;추후제출</a:t>
            </a:r>
            <a:endParaRPr lang="ko-KR" altLang="ko-KR" sz="1400" dirty="0">
              <a:solidFill>
                <a:srgbClr val="FF0000"/>
              </a:solidFill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065276" y="1196340"/>
            <a:ext cx="2087880" cy="288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26365">
              <a:lnSpc>
                <a:spcPts val="169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SYSTEM SUPPORT 개요</a:t>
            </a:r>
          </a:p>
        </p:txBody>
      </p:sp>
      <p:sp>
        <p:nvSpPr>
          <p:cNvPr id="71" name="Rectangle 70"/>
          <p:cNvSpPr/>
          <p:nvPr/>
        </p:nvSpPr>
        <p:spPr>
          <a:xfrm>
            <a:off x="1065276" y="1557528"/>
            <a:ext cx="8065008" cy="1150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402590">
              <a:lnSpc>
                <a:spcPts val="165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- 최근 들어 국내 건축현장은 규모의 대형화 복잡화 되어 가는 추세이다. 그에 따라 높은 하중의 부담, 고소</a:t>
            </a:r>
          </a:p>
          <a:p>
            <a:pPr indent="2097405">
              <a:lnSpc>
                <a:spcPts val="213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작업, 복잡공간에서의 작업 등이 요구되고 있는 게 현실이다.</a:t>
            </a:r>
          </a:p>
          <a:p>
            <a:pPr indent="365760">
              <a:lnSpc>
                <a:spcPts val="216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그러나 기존 동바리 작업은 안전성 및 과다한 경비 지출을 요구함은 물론 품질 향상을 기대할 수가 없다.</a:t>
            </a:r>
          </a:p>
          <a:p>
            <a:pPr indent="1109345">
              <a:lnSpc>
                <a:spcPts val="216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규격화된 동바리 부재로 시스템화 시켜 구조물의 안전성 및 품질향상이 되도록 한다.</a:t>
            </a:r>
          </a:p>
        </p:txBody>
      </p:sp>
      <p:sp>
        <p:nvSpPr>
          <p:cNvPr id="72" name="Rectangle 71"/>
          <p:cNvSpPr/>
          <p:nvPr/>
        </p:nvSpPr>
        <p:spPr>
          <a:xfrm>
            <a:off x="922020" y="2950464"/>
            <a:ext cx="2735453" cy="286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9370">
              <a:lnSpc>
                <a:spcPts val="1685"/>
              </a:lnSpc>
            </a:pPr>
            <a:r>
              <a:rPr lang="en-US" altLang="ko-KR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돋움" panose="020B0600000101010101" pitchFamily="50" charset="-127"/>
                <a:ea typeface="돋움" panose="020B0600000101010101" pitchFamily="50" charset="-127"/>
              </a:rPr>
              <a:t>SYSTEM SUPPORT 시공시 점검사항</a:t>
            </a: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395198"/>
              </p:ext>
            </p:extLst>
          </p:nvPr>
        </p:nvGraphicFramePr>
        <p:xfrm>
          <a:off x="762000" y="3352800"/>
          <a:ext cx="8382000" cy="305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8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3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01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8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상  태</a:t>
                      </a:r>
                      <a:endParaRPr lang="ko-KR" altLang="en-US" sz="1800" b="1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367790" algn="l">
                        <a:lnSpc>
                          <a:spcPts val="2290"/>
                        </a:lnSpc>
                        <a:tabLst>
                          <a:tab pos="5414137" algn="l"/>
                        </a:tabLst>
                      </a:pPr>
                      <a:r>
                        <a:rPr lang="en-US" altLang="ko-KR" sz="18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            조    치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횡재의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핀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조립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상태의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불량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시</a:t>
                      </a:r>
                      <a:endParaRPr lang="ko-KR" altLang="en-US" sz="1200" b="1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78105">
                        <a:lnSpc>
                          <a:spcPts val="2230"/>
                        </a:lnSpc>
                        <a:tabLst>
                          <a:tab pos="3403092" algn="l"/>
                        </a:tabLst>
                      </a:pP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수직재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부분의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스트터럽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(STIRRUP)에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횡재의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웨지핀이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유동이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없도</a:t>
                      </a:r>
                      <a:r>
                        <a:rPr lang="ko-KR" altLang="en-US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록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재 고정</a:t>
                      </a:r>
                      <a:endParaRPr lang="en-US" altLang="ko-KR" sz="1200" b="1" dirty="0">
                        <a:solidFill>
                          <a:srgbClr val="000000"/>
                        </a:solidFill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하부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LEVEL의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불균형상태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시</a:t>
                      </a:r>
                      <a:endParaRPr lang="ko-KR" altLang="en-US" sz="1200" b="1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78105" algn="l" defTabSz="914400" rtl="0" eaLnBrk="1" fontAlgn="auto" latinLnBrk="0" hangingPunct="1">
                        <a:lnSpc>
                          <a:spcPts val="21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403092" algn="l"/>
                        </a:tabLst>
                        <a:defRPr/>
                      </a:pP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하부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쟈키베이스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플레이트가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지면과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일치하도록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자쟈키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핸들을돌려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재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조정</a:t>
                      </a:r>
                      <a:endParaRPr lang="en-US" altLang="ko-KR" sz="1200" b="1" dirty="0">
                        <a:solidFill>
                          <a:srgbClr val="000000"/>
                        </a:solidFill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상부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LEVEL의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불균형상태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시</a:t>
                      </a:r>
                      <a:endParaRPr lang="ko-KR" altLang="en-US" sz="1200" b="1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78105">
                        <a:lnSpc>
                          <a:spcPts val="2160"/>
                        </a:lnSpc>
                        <a:tabLst>
                          <a:tab pos="3403092" algn="l"/>
                        </a:tabLst>
                      </a:pP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거푸집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멍에재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(S.Q. PIPE)의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LEVEL을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설계도면과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동일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하게 </a:t>
                      </a:r>
                      <a:endParaRPr lang="en-US" altLang="ko-KR" sz="1200" b="1" dirty="0">
                        <a:solidFill>
                          <a:srgbClr val="000000"/>
                        </a:solidFill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  <a:p>
                      <a:pPr indent="78105">
                        <a:lnSpc>
                          <a:spcPts val="2160"/>
                        </a:lnSpc>
                        <a:tabLst>
                          <a:tab pos="3403092" algn="l"/>
                        </a:tabLst>
                      </a:pP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U-HEAD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자쟈키핸들을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돌려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재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조정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(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미세조정은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목수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작업시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조정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)</a:t>
                      </a:r>
                      <a:endParaRPr lang="ko-KR" altLang="en-US" sz="1200" b="1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쟈키베이스와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연결관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사이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틈새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점검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. </a:t>
                      </a:r>
                      <a:r>
                        <a:rPr lang="ko-KR" altLang="en-US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연결관과주주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(</a:t>
                      </a:r>
                      <a:r>
                        <a:rPr lang="ko-KR" altLang="en-US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또는삼각대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)</a:t>
                      </a: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사이 틈새 점검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주주와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유헤드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사이의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틈새</a:t>
                      </a:r>
                      <a:r>
                        <a:rPr lang="en-US" altLang="ko-KR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</a:t>
                      </a:r>
                      <a:r>
                        <a:rPr lang="en-US" altLang="ko-KR" sz="1200" b="1" dirty="0" err="1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점검</a:t>
                      </a:r>
                      <a:endParaRPr lang="en-US" altLang="ko-KR" sz="1200" b="1" dirty="0">
                        <a:solidFill>
                          <a:srgbClr val="000000"/>
                        </a:solidFill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  <a:p>
                      <a:pPr latinLnBrk="1"/>
                      <a:endParaRPr lang="ko-KR" altLang="en-US" sz="1200" b="1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주주와 횡재를</a:t>
                      </a:r>
                      <a:r>
                        <a:rPr lang="ko-KR" altLang="en-US" sz="1200" b="1" baseline="0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재 조립하여 틈새가 없도록 재 조정</a:t>
                      </a:r>
                      <a:r>
                        <a:rPr lang="en-US" altLang="ko-KR" sz="1200" b="1" baseline="0" dirty="0">
                          <a:solidFill>
                            <a:srgbClr val="000000"/>
                          </a:solidFill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.</a:t>
                      </a:r>
                      <a:endParaRPr lang="ko-KR" altLang="en-US" sz="1200" b="1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1" dirty="0" err="1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유헤드</a:t>
                      </a:r>
                      <a:r>
                        <a:rPr lang="ko-KR" altLang="en-US" sz="1200" b="1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위의 </a:t>
                      </a:r>
                      <a:r>
                        <a:rPr lang="ko-KR" altLang="en-US" sz="1200" b="1" dirty="0" err="1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멍에재는</a:t>
                      </a:r>
                      <a:r>
                        <a:rPr lang="ko-KR" altLang="en-US" sz="1200" b="1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센터에 오도록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1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유 헤드 안의 </a:t>
                      </a:r>
                      <a:r>
                        <a:rPr lang="ko-KR" altLang="en-US" sz="1200" b="1" dirty="0" err="1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멍에재</a:t>
                      </a:r>
                      <a:r>
                        <a:rPr lang="ko-KR" altLang="en-US" sz="1200" b="1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양 옆에 쐐기를 끼워 넣어 </a:t>
                      </a:r>
                      <a:r>
                        <a:rPr lang="ko-KR" altLang="en-US" sz="1200" b="1" dirty="0" err="1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멍에재를</a:t>
                      </a:r>
                      <a:r>
                        <a:rPr lang="ko-KR" altLang="en-US" sz="1200" b="1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센터에 오도록 하거나</a:t>
                      </a:r>
                      <a:r>
                        <a:rPr lang="en-US" altLang="ko-KR" sz="1200" b="1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, </a:t>
                      </a:r>
                      <a:r>
                        <a:rPr lang="ko-KR" altLang="en-US" sz="1200" b="1" dirty="0" err="1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유헤드</a:t>
                      </a:r>
                      <a:r>
                        <a:rPr lang="ko-KR" altLang="en-US" sz="1200" b="1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 날개를 돌려 센터에 오도록 한다</a:t>
                      </a:r>
                      <a:r>
                        <a:rPr lang="en-US" altLang="ko-KR" sz="1200" b="1" dirty="0">
                          <a:latin typeface="돋움" panose="020B0600000101010101" pitchFamily="50" charset="-127"/>
                          <a:ea typeface="돋움" panose="020B0600000101010101" pitchFamily="50" charset="-127"/>
                        </a:rPr>
                        <a:t>.</a:t>
                      </a:r>
                      <a:endParaRPr lang="ko-KR" altLang="en-US" sz="1200" b="1" dirty="0">
                        <a:latin typeface="돋움" panose="020B0600000101010101" pitchFamily="50" charset="-127"/>
                        <a:ea typeface="돋움" panose="020B0600000101010101" pitchFamily="50" charset="-127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491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-34506"/>
            <a:ext cx="9144000" cy="6858000"/>
          </a:xfrm>
          <a:prstGeom prst="rect">
            <a:avLst/>
          </a:prstGeom>
        </p:spPr>
      </p:pic>
      <p:sp>
        <p:nvSpPr>
          <p:cNvPr id="254" name="TextBox 253"/>
          <p:cNvSpPr txBox="1"/>
          <p:nvPr/>
        </p:nvSpPr>
        <p:spPr>
          <a:xfrm>
            <a:off x="1181227" y="723012"/>
            <a:ext cx="2464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- SYSTEM SUPPORT 시공순서</a:t>
            </a:r>
            <a:endParaRPr lang="ko-KR" altLang="ko-KR" sz="1200" dirty="0"/>
          </a:p>
        </p:txBody>
      </p:sp>
      <p:sp>
        <p:nvSpPr>
          <p:cNvPr id="255" name="TextBox 254"/>
          <p:cNvSpPr txBox="1"/>
          <p:nvPr/>
        </p:nvSpPr>
        <p:spPr>
          <a:xfrm>
            <a:off x="1248283" y="3123058"/>
            <a:ext cx="1718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1.쟈키베이스를 높이에</a:t>
            </a:r>
            <a:endParaRPr lang="ko-KR" altLang="ko-KR" sz="1200" dirty="0"/>
          </a:p>
        </p:txBody>
      </p:sp>
      <p:sp>
        <p:nvSpPr>
          <p:cNvPr id="256" name="TextBox 255"/>
          <p:cNvSpPr txBox="1"/>
          <p:nvPr/>
        </p:nvSpPr>
        <p:spPr>
          <a:xfrm>
            <a:off x="1519555" y="3342260"/>
            <a:ext cx="1354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맞추어 조정한다.</a:t>
            </a:r>
            <a:endParaRPr lang="ko-KR" altLang="ko-KR" sz="1200" dirty="0"/>
          </a:p>
        </p:txBody>
      </p:sp>
      <p:sp>
        <p:nvSpPr>
          <p:cNvPr id="257" name="TextBox 256"/>
          <p:cNvSpPr txBox="1"/>
          <p:nvPr/>
        </p:nvSpPr>
        <p:spPr>
          <a:xfrm>
            <a:off x="839851" y="5860670"/>
            <a:ext cx="2496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4. 뒤따라오며 이미설치된 횡대를</a:t>
            </a:r>
            <a:endParaRPr lang="ko-KR" altLang="ko-KR" sz="1200" dirty="0"/>
          </a:p>
        </p:txBody>
      </p:sp>
      <p:sp>
        <p:nvSpPr>
          <p:cNvPr id="258" name="TextBox 257"/>
          <p:cNvSpPr txBox="1"/>
          <p:nvPr/>
        </p:nvSpPr>
        <p:spPr>
          <a:xfrm>
            <a:off x="1089788" y="6080126"/>
            <a:ext cx="20377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밟고 상단횡대를 채결한다</a:t>
            </a:r>
            <a:r>
              <a:rPr lang="en-US" altLang="ko-KR" sz="1200" dirty="0">
                <a:solidFill>
                  <a:srgbClr val="000000"/>
                </a:solidFill>
              </a:rPr>
              <a:t>.</a:t>
            </a:r>
            <a:endParaRPr lang="ko-KR" altLang="ko-KR" sz="1200" dirty="0"/>
          </a:p>
        </p:txBody>
      </p:sp>
      <p:sp>
        <p:nvSpPr>
          <p:cNvPr id="259" name="TextBox 258"/>
          <p:cNvSpPr txBox="1"/>
          <p:nvPr/>
        </p:nvSpPr>
        <p:spPr>
          <a:xfrm>
            <a:off x="3864738" y="3194686"/>
            <a:ext cx="2036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2. 수직재를 층고를 고려해</a:t>
            </a:r>
            <a:endParaRPr lang="ko-KR" altLang="ko-KR" sz="1200" dirty="0"/>
          </a:p>
        </p:txBody>
      </p:sp>
      <p:sp>
        <p:nvSpPr>
          <p:cNvPr id="260" name="TextBox 259"/>
          <p:cNvSpPr txBox="1"/>
          <p:nvPr/>
        </p:nvSpPr>
        <p:spPr>
          <a:xfrm>
            <a:off x="4367530" y="3414142"/>
            <a:ext cx="13227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조립하여 세운다</a:t>
            </a:r>
            <a:endParaRPr lang="ko-KR" altLang="ko-KR" sz="1200" dirty="0"/>
          </a:p>
        </p:txBody>
      </p:sp>
      <p:sp>
        <p:nvSpPr>
          <p:cNvPr id="262" name="TextBox 261"/>
          <p:cNvSpPr txBox="1"/>
          <p:nvPr/>
        </p:nvSpPr>
        <p:spPr>
          <a:xfrm>
            <a:off x="6673470" y="3194686"/>
            <a:ext cx="2095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3. 주주와 주주 사이의 하단</a:t>
            </a:r>
            <a:endParaRPr lang="ko-KR" altLang="ko-KR" sz="1200" dirty="0"/>
          </a:p>
        </p:txBody>
      </p:sp>
      <p:sp>
        <p:nvSpPr>
          <p:cNvPr id="263" name="TextBox 262"/>
          <p:cNvSpPr txBox="1"/>
          <p:nvPr/>
        </p:nvSpPr>
        <p:spPr>
          <a:xfrm>
            <a:off x="6735954" y="3414142"/>
            <a:ext cx="2031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횡대를 채우며 진행시킨다.</a:t>
            </a:r>
            <a:endParaRPr lang="ko-KR" altLang="ko-KR" sz="1200" dirty="0"/>
          </a:p>
        </p:txBody>
      </p:sp>
      <p:sp>
        <p:nvSpPr>
          <p:cNvPr id="264" name="TextBox 263"/>
          <p:cNvSpPr txBox="1"/>
          <p:nvPr/>
        </p:nvSpPr>
        <p:spPr>
          <a:xfrm>
            <a:off x="6384545" y="5211192"/>
            <a:ext cx="3017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5. 최종적으로 필요한 형틀높이에 맞추어</a:t>
            </a:r>
            <a:endParaRPr lang="ko-KR" altLang="ko-KR" sz="1200" dirty="0"/>
          </a:p>
        </p:txBody>
      </p:sp>
      <p:sp>
        <p:nvSpPr>
          <p:cNvPr id="265" name="TextBox 264"/>
          <p:cNvSpPr txBox="1"/>
          <p:nvPr/>
        </p:nvSpPr>
        <p:spPr>
          <a:xfrm>
            <a:off x="6767068" y="5430648"/>
            <a:ext cx="2246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유헤드 위에 멍애재 설치한다.</a:t>
            </a:r>
            <a:endParaRPr lang="ko-KR" altLang="ko-KR" sz="1200" dirty="0"/>
          </a:p>
        </p:txBody>
      </p:sp>
      <p:sp>
        <p:nvSpPr>
          <p:cNvPr id="266" name="TextBox 265"/>
          <p:cNvSpPr txBox="1"/>
          <p:nvPr/>
        </p:nvSpPr>
        <p:spPr>
          <a:xfrm>
            <a:off x="6535420" y="5650104"/>
            <a:ext cx="2773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(유헤드 위의 멍애재는 센터에 오도록</a:t>
            </a:r>
            <a:endParaRPr lang="ko-KR" altLang="ko-KR" sz="1200" dirty="0"/>
          </a:p>
        </p:txBody>
      </p:sp>
      <p:sp>
        <p:nvSpPr>
          <p:cNvPr id="267" name="TextBox 266"/>
          <p:cNvSpPr txBox="1"/>
          <p:nvPr/>
        </p:nvSpPr>
        <p:spPr>
          <a:xfrm>
            <a:off x="7661783" y="5869306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한다.)</a:t>
            </a:r>
            <a:endParaRPr lang="ko-KR" altLang="ko-KR" sz="1200" dirty="0"/>
          </a:p>
        </p:txBody>
      </p:sp>
      <p:sp>
        <p:nvSpPr>
          <p:cNvPr id="268" name="TextBox 267"/>
          <p:cNvSpPr txBox="1"/>
          <p:nvPr/>
        </p:nvSpPr>
        <p:spPr>
          <a:xfrm>
            <a:off x="6614668" y="6089270"/>
            <a:ext cx="2675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휴먼엑스포" panose="02030504000101010101" pitchFamily="18" charset="-127"/>
                <a:ea typeface="휴먼엑스포" panose="02030504000101010101" pitchFamily="18" charset="-127"/>
              </a:rPr>
              <a:t>이 후 목수가 거푸집을 깔아 나온다.</a:t>
            </a:r>
            <a:endParaRPr lang="ko-KR" altLang="ko-KR" sz="1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Box 268"/>
          <p:cNvSpPr txBox="1"/>
          <p:nvPr/>
        </p:nvSpPr>
        <p:spPr>
          <a:xfrm>
            <a:off x="855091" y="843027"/>
            <a:ext cx="1808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6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형틀공사시공계획</a:t>
            </a:r>
            <a:endParaRPr lang="ko-KR" altLang="ko-KR" sz="1400" dirty="0"/>
          </a:p>
        </p:txBody>
      </p:sp>
      <p:sp>
        <p:nvSpPr>
          <p:cNvPr id="270" name="TextBox 269"/>
          <p:cNvSpPr txBox="1"/>
          <p:nvPr/>
        </p:nvSpPr>
        <p:spPr>
          <a:xfrm>
            <a:off x="942340" y="1195452"/>
            <a:ext cx="3126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6-6. </a:t>
            </a:r>
            <a:r>
              <a:rPr lang="en-US" altLang="ko-KR" sz="12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지수판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200" dirty="0" err="1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시공계획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(</a:t>
            </a:r>
            <a:r>
              <a:rPr lang="ko-KR" altLang="en-US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지하 층 당 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2</a:t>
            </a:r>
            <a:r>
              <a:rPr lang="ko-KR" altLang="en-US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회 예상 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)</a:t>
            </a:r>
            <a:endParaRPr lang="ko-KR" altLang="ko-KR" sz="1200" dirty="0"/>
          </a:p>
        </p:txBody>
      </p:sp>
      <p:sp>
        <p:nvSpPr>
          <p:cNvPr id="271" name="TextBox 270"/>
          <p:cNvSpPr txBox="1"/>
          <p:nvPr/>
        </p:nvSpPr>
        <p:spPr>
          <a:xfrm>
            <a:off x="6035860" y="119989"/>
            <a:ext cx="13484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err="1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지수판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200" dirty="0" err="1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시공사례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endParaRPr lang="ko-KR" altLang="ko-KR" sz="1200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6405" y="2614383"/>
            <a:ext cx="3636264" cy="229362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8403" y="406893"/>
            <a:ext cx="3977640" cy="2215896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>
            <a:off x="5430176" y="4869000"/>
            <a:ext cx="4220464" cy="1530604"/>
          </a:xfrm>
          <a:prstGeom prst="rect">
            <a:avLst/>
          </a:prstGeom>
          <a:solidFill>
            <a:srgbClr val="CB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68580">
              <a:lnSpc>
                <a:spcPts val="122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지수판 시공 </a:t>
            </a:r>
            <a:r>
              <a:rPr lang="en-US" altLang="ko-KR" sz="120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주의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120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사항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(150mm</a:t>
            </a:r>
            <a:r>
              <a:rPr lang="ko-KR" altLang="en-US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정품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</a:p>
          <a:p>
            <a:pPr indent="68580">
              <a:lnSpc>
                <a:spcPts val="2235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사용 전 흙 및 윤활유 등이 묻지 않도록 한다</a:t>
            </a:r>
            <a:r>
              <a:rPr lang="en-US" altLang="ko-K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68580">
              <a:lnSpc>
                <a:spcPts val="216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보관시 직사광선을 피한다</a:t>
            </a:r>
            <a:r>
              <a:rPr lang="en-US" altLang="ko-K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68580">
              <a:lnSpc>
                <a:spcPts val="216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콘크리트 타설시 정 위치에서 벗어나지 않도록 조심한다</a:t>
            </a:r>
            <a:r>
              <a:rPr lang="en-US" altLang="ko-K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68580">
              <a:lnSpc>
                <a:spcPts val="2155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저급 지수판 사용 금지</a:t>
            </a:r>
            <a:r>
              <a:rPr lang="en-US" altLang="ko-K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부실시공 방지</a:t>
            </a:r>
            <a:r>
              <a:rPr lang="en-US" altLang="ko-K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4" y="1629000"/>
            <a:ext cx="5058481" cy="449642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오각형 24"/>
          <p:cNvSpPr/>
          <p:nvPr/>
        </p:nvSpPr>
        <p:spPr>
          <a:xfrm>
            <a:off x="3147950" y="4195170"/>
            <a:ext cx="1271651" cy="1223369"/>
          </a:xfrm>
          <a:prstGeom prst="homePlate">
            <a:avLst>
              <a:gd name="adj" fmla="val 1685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오각형 25"/>
          <p:cNvSpPr/>
          <p:nvPr/>
        </p:nvSpPr>
        <p:spPr>
          <a:xfrm>
            <a:off x="4748150" y="4195170"/>
            <a:ext cx="1271651" cy="1223369"/>
          </a:xfrm>
          <a:prstGeom prst="homePlate">
            <a:avLst>
              <a:gd name="adj" fmla="val 1685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오각형 26"/>
          <p:cNvSpPr/>
          <p:nvPr/>
        </p:nvSpPr>
        <p:spPr>
          <a:xfrm>
            <a:off x="1555861" y="4191001"/>
            <a:ext cx="1271651" cy="1223369"/>
          </a:xfrm>
          <a:prstGeom prst="homePlate">
            <a:avLst>
              <a:gd name="adj" fmla="val 1685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오각형 21"/>
          <p:cNvSpPr/>
          <p:nvPr/>
        </p:nvSpPr>
        <p:spPr>
          <a:xfrm>
            <a:off x="3147950" y="2743201"/>
            <a:ext cx="1271651" cy="1223369"/>
          </a:xfrm>
          <a:prstGeom prst="homePlate">
            <a:avLst>
              <a:gd name="adj" fmla="val 1685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오각형 22"/>
          <p:cNvSpPr/>
          <p:nvPr/>
        </p:nvSpPr>
        <p:spPr>
          <a:xfrm>
            <a:off x="4748150" y="2743201"/>
            <a:ext cx="1271651" cy="1223369"/>
          </a:xfrm>
          <a:prstGeom prst="homePlate">
            <a:avLst>
              <a:gd name="adj" fmla="val 1685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오각형 23"/>
          <p:cNvSpPr/>
          <p:nvPr/>
        </p:nvSpPr>
        <p:spPr>
          <a:xfrm>
            <a:off x="6400801" y="2743201"/>
            <a:ext cx="1271651" cy="1223369"/>
          </a:xfrm>
          <a:prstGeom prst="homePlate">
            <a:avLst>
              <a:gd name="adj" fmla="val 1685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오각형 4"/>
          <p:cNvSpPr/>
          <p:nvPr/>
        </p:nvSpPr>
        <p:spPr>
          <a:xfrm>
            <a:off x="1555861" y="2739032"/>
            <a:ext cx="1271651" cy="1223369"/>
          </a:xfrm>
          <a:prstGeom prst="homePlate">
            <a:avLst>
              <a:gd name="adj" fmla="val 1685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5" name="TextBox 274"/>
          <p:cNvSpPr txBox="1"/>
          <p:nvPr/>
        </p:nvSpPr>
        <p:spPr>
          <a:xfrm>
            <a:off x="998093" y="566929"/>
            <a:ext cx="180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7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철근공사시공계획</a:t>
            </a:r>
            <a:endParaRPr lang="ko-KR" altLang="ko-KR" sz="1400" dirty="0"/>
          </a:p>
        </p:txBody>
      </p:sp>
      <p:sp>
        <p:nvSpPr>
          <p:cNvPr id="276" name="TextBox 275"/>
          <p:cNvSpPr txBox="1"/>
          <p:nvPr/>
        </p:nvSpPr>
        <p:spPr>
          <a:xfrm>
            <a:off x="1085216" y="919227"/>
            <a:ext cx="1737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7-1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2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철근공사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시공절차</a:t>
            </a:r>
            <a:endParaRPr lang="ko-KR" altLang="ko-KR" sz="1200" dirty="0"/>
          </a:p>
        </p:txBody>
      </p:sp>
      <p:sp>
        <p:nvSpPr>
          <p:cNvPr id="277" name="TextBox 276"/>
          <p:cNvSpPr txBox="1"/>
          <p:nvPr/>
        </p:nvSpPr>
        <p:spPr>
          <a:xfrm>
            <a:off x="1051434" y="1478153"/>
            <a:ext cx="25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513713" algn="l"/>
              </a:tabLst>
            </a:pPr>
            <a:r>
              <a:rPr lang="en-US" altLang="ko-KR" sz="14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① </a:t>
            </a:r>
            <a:r>
              <a:rPr lang="en-US" altLang="ko-KR" sz="14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철근 </a:t>
            </a:r>
            <a:r>
              <a:rPr lang="en-US" altLang="ko-KR" sz="1400" dirty="0" err="1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가공</a:t>
            </a:r>
            <a:r>
              <a:rPr lang="en-US" altLang="ko-KR" sz="14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dirty="0"/>
              <a:t> </a:t>
            </a:r>
            <a:r>
              <a:rPr lang="en-US" altLang="ko-KR" dirty="0" smtClean="0"/>
              <a:t>      </a:t>
            </a:r>
            <a:r>
              <a:rPr lang="en-US" altLang="ko-KR" sz="14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: </a:t>
            </a:r>
            <a:r>
              <a:rPr lang="en-US" altLang="ko-KR" sz="14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가공</a:t>
            </a:r>
            <a:endParaRPr lang="ko-KR" altLang="ko-KR" sz="1400" dirty="0"/>
          </a:p>
        </p:txBody>
      </p:sp>
      <p:sp>
        <p:nvSpPr>
          <p:cNvPr id="278" name="TextBox 277"/>
          <p:cNvSpPr txBox="1"/>
          <p:nvPr/>
        </p:nvSpPr>
        <p:spPr>
          <a:xfrm>
            <a:off x="1051434" y="1814069"/>
            <a:ext cx="3254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② </a:t>
            </a:r>
            <a:r>
              <a:rPr lang="en-US" altLang="ko-KR" sz="14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철근조립 방법 : 현장 제 위치 조립</a:t>
            </a:r>
            <a:endParaRPr lang="ko-KR" altLang="ko-KR" sz="1400" dirty="0"/>
          </a:p>
        </p:txBody>
      </p:sp>
      <p:sp>
        <p:nvSpPr>
          <p:cNvPr id="279" name="TextBox 278"/>
          <p:cNvSpPr txBox="1"/>
          <p:nvPr/>
        </p:nvSpPr>
        <p:spPr>
          <a:xfrm>
            <a:off x="1060577" y="2149349"/>
            <a:ext cx="2561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③ </a:t>
            </a:r>
            <a:r>
              <a:rPr lang="en-US" altLang="ko-KR" sz="14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철근작업계획 (업무 Flow)</a:t>
            </a:r>
            <a:endParaRPr lang="ko-KR" altLang="ko-KR" sz="1400" dirty="0"/>
          </a:p>
        </p:txBody>
      </p:sp>
      <p:sp>
        <p:nvSpPr>
          <p:cNvPr id="280" name="TextBox 279"/>
          <p:cNvSpPr txBox="1"/>
          <p:nvPr/>
        </p:nvSpPr>
        <p:spPr>
          <a:xfrm>
            <a:off x="1810767" y="3173985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도면접수</a:t>
            </a:r>
            <a:endParaRPr lang="ko-KR" altLang="ko-KR" sz="1200" dirty="0"/>
          </a:p>
        </p:txBody>
      </p:sp>
      <p:sp>
        <p:nvSpPr>
          <p:cNvPr id="281" name="TextBox 280"/>
          <p:cNvSpPr txBox="1"/>
          <p:nvPr/>
        </p:nvSpPr>
        <p:spPr>
          <a:xfrm>
            <a:off x="3285872" y="3082545"/>
            <a:ext cx="8643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철근Shop</a:t>
            </a:r>
            <a:endParaRPr lang="ko-KR" altLang="ko-KR" sz="1200" dirty="0"/>
          </a:p>
        </p:txBody>
      </p:sp>
      <p:sp>
        <p:nvSpPr>
          <p:cNvPr id="282" name="TextBox 281"/>
          <p:cNvSpPr txBox="1"/>
          <p:nvPr/>
        </p:nvSpPr>
        <p:spPr>
          <a:xfrm>
            <a:off x="3331719" y="3265425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Drawing</a:t>
            </a:r>
            <a:endParaRPr lang="ko-KR" altLang="ko-KR" sz="1200" dirty="0"/>
          </a:p>
        </p:txBody>
      </p:sp>
      <p:sp>
        <p:nvSpPr>
          <p:cNvPr id="283" name="TextBox 282"/>
          <p:cNvSpPr txBox="1"/>
          <p:nvPr/>
        </p:nvSpPr>
        <p:spPr>
          <a:xfrm>
            <a:off x="4808094" y="3082545"/>
            <a:ext cx="909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Shop dwg</a:t>
            </a:r>
            <a:endParaRPr lang="ko-KR" altLang="ko-KR" sz="1200" dirty="0"/>
          </a:p>
        </p:txBody>
      </p:sp>
      <p:sp>
        <p:nvSpPr>
          <p:cNvPr id="284" name="TextBox 283"/>
          <p:cNvSpPr txBox="1"/>
          <p:nvPr/>
        </p:nvSpPr>
        <p:spPr>
          <a:xfrm>
            <a:off x="4737989" y="3265425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검토 및 승인</a:t>
            </a:r>
            <a:endParaRPr lang="ko-KR" altLang="ko-KR" sz="1200" dirty="0"/>
          </a:p>
        </p:txBody>
      </p:sp>
      <p:sp>
        <p:nvSpPr>
          <p:cNvPr id="285" name="TextBox 284"/>
          <p:cNvSpPr txBox="1"/>
          <p:nvPr/>
        </p:nvSpPr>
        <p:spPr>
          <a:xfrm>
            <a:off x="6460491" y="3173985"/>
            <a:ext cx="1037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Bar list 산출</a:t>
            </a:r>
            <a:endParaRPr lang="ko-KR" altLang="ko-KR" sz="1200" dirty="0"/>
          </a:p>
        </p:txBody>
      </p:sp>
      <p:sp>
        <p:nvSpPr>
          <p:cNvPr id="286" name="TextBox 285"/>
          <p:cNvSpPr txBox="1"/>
          <p:nvPr/>
        </p:nvSpPr>
        <p:spPr>
          <a:xfrm>
            <a:off x="1667764" y="4603242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617218" algn="l"/>
                <a:tab pos="3187573" algn="l"/>
              </a:tabLst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철근 현장가공</a:t>
            </a:r>
            <a:r>
              <a:rPr lang="en-US" altLang="ko-KR" dirty="0"/>
              <a:t>	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철근조립</a:t>
            </a:r>
            <a:r>
              <a:rPr lang="en-US" altLang="ko-KR" dirty="0"/>
              <a:t>	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검측</a:t>
            </a:r>
            <a:endParaRPr lang="ko-KR" altLang="ko-KR" sz="1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TextBox 289"/>
          <p:cNvSpPr txBox="1"/>
          <p:nvPr/>
        </p:nvSpPr>
        <p:spPr>
          <a:xfrm>
            <a:off x="1069721" y="566929"/>
            <a:ext cx="180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7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철근공사시공계획</a:t>
            </a:r>
            <a:endParaRPr lang="ko-KR" altLang="ko-KR" sz="1400" dirty="0"/>
          </a:p>
        </p:txBody>
      </p:sp>
      <p:sp>
        <p:nvSpPr>
          <p:cNvPr id="291" name="TextBox 290"/>
          <p:cNvSpPr txBox="1"/>
          <p:nvPr/>
        </p:nvSpPr>
        <p:spPr>
          <a:xfrm>
            <a:off x="1156843" y="919227"/>
            <a:ext cx="1412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7-2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2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철근운반계획</a:t>
            </a:r>
            <a:endParaRPr lang="ko-KR" altLang="ko-KR" sz="1200" dirty="0"/>
          </a:p>
        </p:txBody>
      </p:sp>
      <p:sp>
        <p:nvSpPr>
          <p:cNvPr id="75" name="Rectangle 74"/>
          <p:cNvSpPr/>
          <p:nvPr/>
        </p:nvSpPr>
        <p:spPr>
          <a:xfrm>
            <a:off x="633222" y="1485139"/>
            <a:ext cx="8641080" cy="4514215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67310">
              <a:lnSpc>
                <a:spcPts val="174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1.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인력운반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313055">
              <a:lnSpc>
                <a:spcPts val="168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-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인력 운반시 무리한 운반은 삼간다</a:t>
            </a:r>
          </a:p>
          <a:p>
            <a:pPr indent="313055">
              <a:lnSpc>
                <a:spcPts val="144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- 2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인 이상이 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조가 되어 어깨 메기로 하여 운반한다</a:t>
            </a:r>
          </a:p>
          <a:p>
            <a:pPr indent="313055">
              <a:lnSpc>
                <a:spcPts val="144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-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철근을 부득이 한 사람이 운반할 때에는 한쪽을 어깨에 메고 한쪽 끝을 끌면서 운반한다</a:t>
            </a:r>
          </a:p>
          <a:p>
            <a:pPr indent="313055">
              <a:lnSpc>
                <a:spcPts val="143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- </a:t>
            </a:r>
            <a:r>
              <a:rPr lang="en-US" altLang="ko-KR" sz="1200" b="1" dirty="0">
                <a:solidFill>
                  <a:srgbClr val="FF32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공동작업을 할 때는 신호에 따라 작업한다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67310">
              <a:lnSpc>
                <a:spcPts val="216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2.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기계운반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313055">
              <a:lnSpc>
                <a:spcPts val="168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-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운반작업 시에는 작업책임자 배치하여 수신호 또는 표준 신호방법에 의해 시행한다</a:t>
            </a:r>
          </a:p>
          <a:p>
            <a:pPr indent="313055">
              <a:lnSpc>
                <a:spcPts val="144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-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달아 올릴 때에는 </a:t>
            </a:r>
            <a:r>
              <a:rPr lang="en-US" altLang="ko-KR" sz="1200" b="1" dirty="0">
                <a:solidFill>
                  <a:srgbClr val="FF32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로프와 기구의 허용하중을 검토하여 과다하게 달아 올리지 않는다</a:t>
            </a:r>
          </a:p>
          <a:p>
            <a:pPr indent="313055">
              <a:lnSpc>
                <a:spcPts val="144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- </a:t>
            </a:r>
            <a:r>
              <a:rPr lang="en-US" altLang="ko-KR" sz="1200" b="1" dirty="0">
                <a:solidFill>
                  <a:srgbClr val="FF32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비계나 거푸집 등에 대량의 철근을 걸쳐 놓거나 얹어 놓지 않는다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67310">
              <a:lnSpc>
                <a:spcPts val="192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3.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사고예방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313055">
              <a:lnSpc>
                <a:spcPts val="168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-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운반 작업하는 바닥 부근에는 전선이 배선되지 않도록 한다</a:t>
            </a:r>
          </a:p>
          <a:p>
            <a:pPr indent="313055">
              <a:lnSpc>
                <a:spcPts val="143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-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철근 운반작업을 하는 주변의 전선은 사용철근의 최대길이 이상의 높이에 배선 되어야 하며</a:t>
            </a:r>
          </a:p>
          <a:p>
            <a:pPr indent="463550">
              <a:lnSpc>
                <a:spcPts val="144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이격 거리는 최소한 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2M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이상 이어야 한다</a:t>
            </a:r>
          </a:p>
          <a:p>
            <a:pPr indent="313055">
              <a:lnSpc>
                <a:spcPts val="144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-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운반장비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지게차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는 반드시 전선의 배선상태를 확인한 후 운행한다</a:t>
            </a:r>
          </a:p>
          <a:p>
            <a:pPr indent="313055">
              <a:lnSpc>
                <a:spcPts val="143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- </a:t>
            </a:r>
            <a:r>
              <a:rPr lang="en-US" altLang="ko-KR" sz="1200" b="1" dirty="0">
                <a:solidFill>
                  <a:srgbClr val="FF32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가공기의 전선피복 상태를 수시로 점검한다</a:t>
            </a:r>
          </a:p>
          <a:p>
            <a:pPr indent="313055">
              <a:lnSpc>
                <a:spcPts val="137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-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가공기에 사용되는 전선은 정격전압에 맞는 규격의 것을 사용한다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Box 291"/>
          <p:cNvSpPr txBox="1"/>
          <p:nvPr/>
        </p:nvSpPr>
        <p:spPr>
          <a:xfrm>
            <a:off x="1069721" y="566929"/>
            <a:ext cx="180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7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철근공사시공계획</a:t>
            </a:r>
            <a:endParaRPr lang="ko-KR" altLang="ko-KR" sz="1400" dirty="0"/>
          </a:p>
        </p:txBody>
      </p:sp>
      <p:sp>
        <p:nvSpPr>
          <p:cNvPr id="293" name="TextBox 292"/>
          <p:cNvSpPr txBox="1"/>
          <p:nvPr/>
        </p:nvSpPr>
        <p:spPr>
          <a:xfrm>
            <a:off x="1156843" y="919227"/>
            <a:ext cx="1148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7-3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2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철근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배근</a:t>
            </a:r>
            <a:endParaRPr lang="ko-KR" altLang="ko-KR" sz="1200" dirty="0"/>
          </a:p>
        </p:txBody>
      </p:sp>
      <p:sp>
        <p:nvSpPr>
          <p:cNvPr id="76" name="Rectangle 75"/>
          <p:cNvSpPr/>
          <p:nvPr/>
        </p:nvSpPr>
        <p:spPr>
          <a:xfrm>
            <a:off x="561594" y="1617726"/>
            <a:ext cx="8784336" cy="1374648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67310">
              <a:lnSpc>
                <a:spcPts val="175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1.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설계도상의 바른 위치에 배치하고 콘크리트를 부어 넣을 때 움직이지 않도록 결속하여야 하며</a:t>
            </a:r>
          </a:p>
          <a:p>
            <a:pPr indent="266700">
              <a:lnSpc>
                <a:spcPts val="1435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필요한 경우 조립철근을 사용할 수 있다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67310">
              <a:lnSpc>
                <a:spcPts val="168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2.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철근이 종횡으로 만나는 부위는 결속철근 또는 철근용 결속선으로 견고하게 결속하며 기둥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보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벽의</a:t>
            </a:r>
          </a:p>
          <a:p>
            <a:pPr indent="266700">
              <a:lnSpc>
                <a:spcPts val="144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접합부 등의 중요부분은 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1-2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선 묶음으로 한다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67310">
              <a:lnSpc>
                <a:spcPts val="168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3.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철근 배근시 도면상 상이한 부분은 관리 감독자와 협의 후 작업지시에 따라 진행 한다</a:t>
            </a:r>
          </a:p>
        </p:txBody>
      </p:sp>
      <p:sp>
        <p:nvSpPr>
          <p:cNvPr id="294" name="TextBox 293"/>
          <p:cNvSpPr txBox="1"/>
          <p:nvPr/>
        </p:nvSpPr>
        <p:spPr>
          <a:xfrm>
            <a:off x="1156843" y="3133853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7-4.철근 조립</a:t>
            </a:r>
            <a:endParaRPr lang="ko-KR" altLang="ko-KR" sz="1200" dirty="0"/>
          </a:p>
        </p:txBody>
      </p:sp>
      <p:sp>
        <p:nvSpPr>
          <p:cNvPr id="77" name="Rectangle 76"/>
          <p:cNvSpPr/>
          <p:nvPr/>
        </p:nvSpPr>
        <p:spPr>
          <a:xfrm>
            <a:off x="561594" y="3626358"/>
            <a:ext cx="8784336" cy="2714244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67310">
              <a:lnSpc>
                <a:spcPts val="175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1.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먹메김이 끝나면 피복 여부를 확인하여 기 배근 된 철근을 수정한다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67310">
              <a:lnSpc>
                <a:spcPts val="132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2.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철근 조립시 수직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수평이 정확한가를 확인하여 배근 한다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67310">
              <a:lnSpc>
                <a:spcPts val="132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3.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기둥 주근에는 세퍼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TIE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위치를 표시해 놓아 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HOOP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와 세퍼레이터가 만나지 않도록 한다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67310">
              <a:lnSpc>
                <a:spcPts val="132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4.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결속선은 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0.8MM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이상으로 한다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67310">
              <a:lnSpc>
                <a:spcPts val="132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5.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주근의 교차부는 긴밀 결속한다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67310">
              <a:lnSpc>
                <a:spcPts val="132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6.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철근 이음부에서 주근이 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2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개소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그밖에는 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개소 이상 결속한다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67310">
              <a:lnSpc>
                <a:spcPts val="125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7.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전기 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/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설비 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Sleeve Box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주변의 보강근은 반드시 확인 점검 시공한다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67310">
              <a:lnSpc>
                <a:spcPts val="139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8.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전기 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/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설비 등 각종 배관 작업 시 기둥 및 보 등 주요 구조부는 피해서 작업을 하며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, </a:t>
            </a: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부득이한 경우 감리단과 협의 후</a:t>
            </a:r>
          </a:p>
          <a:p>
            <a:pPr indent="167640">
              <a:lnSpc>
                <a:spcPts val="1370"/>
              </a:lnSpc>
            </a:pPr>
            <a:r>
              <a:rPr lang="en-US" altLang="ko-KR" sz="12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보강 조치 한다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그룹 77"/>
          <p:cNvGrpSpPr/>
          <p:nvPr/>
        </p:nvGrpSpPr>
        <p:grpSpPr>
          <a:xfrm>
            <a:off x="7706947" y="1668122"/>
            <a:ext cx="1330755" cy="1602433"/>
            <a:chOff x="405843" y="1681715"/>
            <a:chExt cx="1330755" cy="1602433"/>
          </a:xfrm>
        </p:grpSpPr>
        <p:sp>
          <p:nvSpPr>
            <p:cNvPr id="84" name="오각형 83"/>
            <p:cNvSpPr/>
            <p:nvPr/>
          </p:nvSpPr>
          <p:spPr>
            <a:xfrm>
              <a:off x="415764" y="2306534"/>
              <a:ext cx="1320834" cy="977614"/>
            </a:xfrm>
            <a:prstGeom prst="homePlate">
              <a:avLst>
                <a:gd name="adj" fmla="val 32352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" name="모서리가 둥근 직사각형 84"/>
            <p:cNvSpPr/>
            <p:nvPr/>
          </p:nvSpPr>
          <p:spPr>
            <a:xfrm>
              <a:off x="405843" y="1681715"/>
              <a:ext cx="1069750" cy="49916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5" name="그룹 74"/>
          <p:cNvGrpSpPr/>
          <p:nvPr/>
        </p:nvGrpSpPr>
        <p:grpSpPr>
          <a:xfrm>
            <a:off x="5976922" y="1668122"/>
            <a:ext cx="1330755" cy="1602433"/>
            <a:chOff x="405843" y="1681715"/>
            <a:chExt cx="1330755" cy="1602433"/>
          </a:xfrm>
        </p:grpSpPr>
        <p:sp>
          <p:nvSpPr>
            <p:cNvPr id="76" name="오각형 75"/>
            <p:cNvSpPr/>
            <p:nvPr/>
          </p:nvSpPr>
          <p:spPr>
            <a:xfrm>
              <a:off x="415764" y="2306534"/>
              <a:ext cx="1320834" cy="977614"/>
            </a:xfrm>
            <a:prstGeom prst="homePlate">
              <a:avLst>
                <a:gd name="adj" fmla="val 32352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" name="모서리가 둥근 직사각형 76"/>
            <p:cNvSpPr/>
            <p:nvPr/>
          </p:nvSpPr>
          <p:spPr>
            <a:xfrm>
              <a:off x="405843" y="1681715"/>
              <a:ext cx="1069750" cy="49916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2" name="그룹 71"/>
          <p:cNvGrpSpPr/>
          <p:nvPr/>
        </p:nvGrpSpPr>
        <p:grpSpPr>
          <a:xfrm>
            <a:off x="4246896" y="1687988"/>
            <a:ext cx="1330755" cy="1602433"/>
            <a:chOff x="405843" y="1681715"/>
            <a:chExt cx="1330755" cy="1602433"/>
          </a:xfrm>
        </p:grpSpPr>
        <p:sp>
          <p:nvSpPr>
            <p:cNvPr id="73" name="오각형 72"/>
            <p:cNvSpPr/>
            <p:nvPr/>
          </p:nvSpPr>
          <p:spPr>
            <a:xfrm>
              <a:off x="415764" y="2306534"/>
              <a:ext cx="1320834" cy="977614"/>
            </a:xfrm>
            <a:prstGeom prst="homePlate">
              <a:avLst>
                <a:gd name="adj" fmla="val 32352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" name="모서리가 둥근 직사각형 73"/>
            <p:cNvSpPr/>
            <p:nvPr/>
          </p:nvSpPr>
          <p:spPr>
            <a:xfrm>
              <a:off x="405843" y="1681715"/>
              <a:ext cx="1069750" cy="49916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9" name="그룹 68"/>
          <p:cNvGrpSpPr/>
          <p:nvPr/>
        </p:nvGrpSpPr>
        <p:grpSpPr>
          <a:xfrm>
            <a:off x="2516870" y="1681716"/>
            <a:ext cx="1330755" cy="1602433"/>
            <a:chOff x="405843" y="1681715"/>
            <a:chExt cx="1330755" cy="1602433"/>
          </a:xfrm>
        </p:grpSpPr>
        <p:sp>
          <p:nvSpPr>
            <p:cNvPr id="70" name="오각형 69"/>
            <p:cNvSpPr/>
            <p:nvPr/>
          </p:nvSpPr>
          <p:spPr>
            <a:xfrm>
              <a:off x="415764" y="2306534"/>
              <a:ext cx="1320834" cy="977614"/>
            </a:xfrm>
            <a:prstGeom prst="homePlate">
              <a:avLst>
                <a:gd name="adj" fmla="val 32352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모서리가 둥근 직사각형 70"/>
            <p:cNvSpPr/>
            <p:nvPr/>
          </p:nvSpPr>
          <p:spPr>
            <a:xfrm>
              <a:off x="405843" y="1681715"/>
              <a:ext cx="1069750" cy="49916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786844" y="1681716"/>
            <a:ext cx="1330755" cy="1602433"/>
            <a:chOff x="405843" y="1681715"/>
            <a:chExt cx="1330755" cy="1602433"/>
          </a:xfrm>
        </p:grpSpPr>
        <p:sp>
          <p:nvSpPr>
            <p:cNvPr id="3" name="오각형 2"/>
            <p:cNvSpPr/>
            <p:nvPr/>
          </p:nvSpPr>
          <p:spPr>
            <a:xfrm>
              <a:off x="415764" y="2306534"/>
              <a:ext cx="1320834" cy="977614"/>
            </a:xfrm>
            <a:prstGeom prst="homePlate">
              <a:avLst>
                <a:gd name="adj" fmla="val 32352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모서리가 둥근 직사각형 3"/>
            <p:cNvSpPr/>
            <p:nvPr/>
          </p:nvSpPr>
          <p:spPr>
            <a:xfrm>
              <a:off x="405843" y="1681715"/>
              <a:ext cx="1069750" cy="499161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4" name="TextBox 303"/>
          <p:cNvSpPr txBox="1"/>
          <p:nvPr/>
        </p:nvSpPr>
        <p:spPr>
          <a:xfrm>
            <a:off x="942340" y="566929"/>
            <a:ext cx="1808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8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콘크리트시공계획</a:t>
            </a:r>
            <a:endParaRPr lang="ko-KR" altLang="ko-KR" sz="1400" dirty="0"/>
          </a:p>
        </p:txBody>
      </p:sp>
      <p:sp>
        <p:nvSpPr>
          <p:cNvPr id="305" name="TextBox 304"/>
          <p:cNvSpPr txBox="1"/>
          <p:nvPr/>
        </p:nvSpPr>
        <p:spPr>
          <a:xfrm>
            <a:off x="745646" y="1023030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▶ 시공흐름도</a:t>
            </a:r>
            <a:endParaRPr lang="ko-KR" altLang="ko-KR" sz="1400" dirty="0"/>
          </a:p>
        </p:txBody>
      </p:sp>
      <p:sp>
        <p:nvSpPr>
          <p:cNvPr id="79" name="Rectangle 78"/>
          <p:cNvSpPr/>
          <p:nvPr/>
        </p:nvSpPr>
        <p:spPr>
          <a:xfrm>
            <a:off x="745646" y="1752601"/>
            <a:ext cx="1152144" cy="381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203200">
              <a:lnSpc>
                <a:spcPts val="2080"/>
              </a:lnSpc>
            </a:pPr>
            <a:r>
              <a:rPr lang="en-US" altLang="ko-KR" sz="1000" dirty="0">
                <a:solidFill>
                  <a:srgbClr val="000000"/>
                </a:solidFill>
              </a:rPr>
              <a:t>재료의 결정</a:t>
            </a:r>
          </a:p>
        </p:txBody>
      </p:sp>
      <p:sp>
        <p:nvSpPr>
          <p:cNvPr id="80" name="Rectangle 79"/>
          <p:cNvSpPr/>
          <p:nvPr/>
        </p:nvSpPr>
        <p:spPr>
          <a:xfrm>
            <a:off x="2480617" y="1752601"/>
            <a:ext cx="1150620" cy="381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435610">
              <a:lnSpc>
                <a:spcPts val="2080"/>
              </a:lnSpc>
            </a:pPr>
            <a:r>
              <a:rPr lang="en-US" altLang="ko-KR" sz="1000" dirty="0">
                <a:solidFill>
                  <a:srgbClr val="000000"/>
                </a:solidFill>
              </a:rPr>
              <a:t>운반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214065" y="1752601"/>
            <a:ext cx="1152144" cy="381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224790">
              <a:lnSpc>
                <a:spcPts val="2080"/>
              </a:lnSpc>
            </a:pPr>
            <a:r>
              <a:rPr lang="en-US" altLang="ko-KR" sz="1000" dirty="0">
                <a:solidFill>
                  <a:srgbClr val="000000"/>
                </a:solidFill>
              </a:rPr>
              <a:t>타설전 준비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949037" y="1752601"/>
            <a:ext cx="1152144" cy="381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436245">
              <a:lnSpc>
                <a:spcPts val="2080"/>
              </a:lnSpc>
            </a:pPr>
            <a:r>
              <a:rPr lang="en-US" altLang="ko-KR" sz="1000" dirty="0">
                <a:solidFill>
                  <a:srgbClr val="000000"/>
                </a:solidFill>
              </a:rPr>
              <a:t>타설</a:t>
            </a:r>
          </a:p>
        </p:txBody>
      </p:sp>
      <p:sp>
        <p:nvSpPr>
          <p:cNvPr id="83" name="Rectangle 82"/>
          <p:cNvSpPr/>
          <p:nvPr/>
        </p:nvSpPr>
        <p:spPr>
          <a:xfrm>
            <a:off x="7684008" y="1752601"/>
            <a:ext cx="1155192" cy="381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440055">
              <a:lnSpc>
                <a:spcPts val="2080"/>
              </a:lnSpc>
            </a:pPr>
            <a:r>
              <a:rPr lang="en-US" altLang="ko-KR" sz="1000" dirty="0">
                <a:solidFill>
                  <a:srgbClr val="000000"/>
                </a:solidFill>
              </a:rPr>
              <a:t>보양</a:t>
            </a:r>
          </a:p>
        </p:txBody>
      </p:sp>
      <p:sp>
        <p:nvSpPr>
          <p:cNvPr id="306" name="TextBox 305"/>
          <p:cNvSpPr txBox="1"/>
          <p:nvPr/>
        </p:nvSpPr>
        <p:spPr>
          <a:xfrm>
            <a:off x="4061777" y="3169731"/>
            <a:ext cx="2519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FFFFFF"/>
                </a:solidFill>
              </a:rPr>
              <a:t>- </a:t>
            </a:r>
            <a:endParaRPr lang="ko-KR" altLang="ko-KR" sz="1000" dirty="0">
              <a:solidFill>
                <a:srgbClr val="FFFFFF"/>
              </a:solidFill>
            </a:endParaRPr>
          </a:p>
        </p:txBody>
      </p:sp>
      <p:sp>
        <p:nvSpPr>
          <p:cNvPr id="308" name="TextBox 307"/>
          <p:cNvSpPr txBox="1"/>
          <p:nvPr/>
        </p:nvSpPr>
        <p:spPr>
          <a:xfrm>
            <a:off x="7572629" y="3245994"/>
            <a:ext cx="2519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FFFFFF"/>
                </a:solidFill>
              </a:rPr>
              <a:t>- </a:t>
            </a:r>
            <a:endParaRPr lang="ko-KR" altLang="ko-KR" sz="1000" dirty="0">
              <a:solidFill>
                <a:srgbClr val="FFFFFF"/>
              </a:solidFill>
            </a:endParaRPr>
          </a:p>
        </p:txBody>
      </p:sp>
      <p:sp>
        <p:nvSpPr>
          <p:cNvPr id="310" name="TextBox 309"/>
          <p:cNvSpPr txBox="1"/>
          <p:nvPr/>
        </p:nvSpPr>
        <p:spPr>
          <a:xfrm>
            <a:off x="745646" y="4128043"/>
            <a:ext cx="1492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1) 타설 계획 수립</a:t>
            </a:r>
            <a:endParaRPr lang="ko-KR" altLang="ko-KR" sz="1200" dirty="0"/>
          </a:p>
        </p:txBody>
      </p:sp>
      <p:sp>
        <p:nvSpPr>
          <p:cNvPr id="311" name="TextBox 310"/>
          <p:cNvSpPr txBox="1"/>
          <p:nvPr/>
        </p:nvSpPr>
        <p:spPr>
          <a:xfrm>
            <a:off x="914401" y="4419601"/>
            <a:ext cx="3954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① 운반 및 타설 방법과 다지기(저소음) 기구의 선정</a:t>
            </a:r>
            <a:endParaRPr lang="ko-KR" altLang="ko-KR" sz="1200" dirty="0"/>
          </a:p>
        </p:txBody>
      </p:sp>
      <p:sp>
        <p:nvSpPr>
          <p:cNvPr id="312" name="TextBox 311"/>
          <p:cNvSpPr txBox="1"/>
          <p:nvPr/>
        </p:nvSpPr>
        <p:spPr>
          <a:xfrm>
            <a:off x="914400" y="4693667"/>
            <a:ext cx="3570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② 타설 인원 및 기구(분배기,장비규격)의 배치</a:t>
            </a:r>
            <a:endParaRPr lang="ko-KR" altLang="ko-KR" sz="1200" dirty="0"/>
          </a:p>
        </p:txBody>
      </p:sp>
      <p:sp>
        <p:nvSpPr>
          <p:cNvPr id="313" name="TextBox 312"/>
          <p:cNvSpPr txBox="1"/>
          <p:nvPr/>
        </p:nvSpPr>
        <p:spPr>
          <a:xfrm>
            <a:off x="914400" y="4968495"/>
            <a:ext cx="5955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③ 1일 타설량(최대 1,000M3/장비1대),시간당 타설량 결정(시간당 최소60~120M3)</a:t>
            </a:r>
            <a:endParaRPr lang="ko-KR" altLang="ko-KR" sz="1200" dirty="0"/>
          </a:p>
        </p:txBody>
      </p:sp>
      <p:sp>
        <p:nvSpPr>
          <p:cNvPr id="314" name="TextBox 313"/>
          <p:cNvSpPr txBox="1"/>
          <p:nvPr/>
        </p:nvSpPr>
        <p:spPr>
          <a:xfrm>
            <a:off x="914401" y="5242815"/>
            <a:ext cx="38010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④ 타설 구획 설정과 이어치기 부분 처리방법 결정</a:t>
            </a:r>
            <a:endParaRPr lang="ko-KR" altLang="ko-KR" sz="1200" dirty="0"/>
          </a:p>
        </p:txBody>
      </p:sp>
      <p:sp>
        <p:nvSpPr>
          <p:cNvPr id="315" name="TextBox 314"/>
          <p:cNvSpPr txBox="1"/>
          <p:nvPr/>
        </p:nvSpPr>
        <p:spPr>
          <a:xfrm>
            <a:off x="914400" y="5517135"/>
            <a:ext cx="3493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⑤ 타설 순서의 결정과 인원,기구 이동의 결정</a:t>
            </a:r>
            <a:endParaRPr lang="ko-KR" altLang="ko-KR" sz="1200" dirty="0"/>
          </a:p>
        </p:txBody>
      </p:sp>
      <p:sp>
        <p:nvSpPr>
          <p:cNvPr id="9" name="FreeForm 8"/>
          <p:cNvSpPr/>
          <p:nvPr/>
        </p:nvSpPr>
        <p:spPr>
          <a:xfrm>
            <a:off x="533400" y="2133665"/>
            <a:ext cx="1482852" cy="1219073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  <a:gd name="connsiteX5" fmla="*/ 0 w 0"/>
              <a:gd name="connsiteY5" fmla="*/ 0 w 0"/>
              <a:gd name="connsiteX6" fmla="*/ 0 w 0"/>
              <a:gd name="connsiteY6" fmla="*/ 0 w 0"/>
              <a:gd name="connsiteX7" fmla="*/ 0 w 0"/>
              <a:gd name="connsiteY7" fmla="*/ 0 w 0"/>
              <a:gd name="connsiteX8" fmla="*/ 0 w 0"/>
              <a:gd name="connsiteY8" fmla="*/ 0 w 0"/>
              <a:gd name="connsiteX9" fmla="*/ 0 w 0"/>
              <a:gd name="connsiteY9" fmla="*/ 0 w 0"/>
              <a:gd name="connsiteX10" fmla="*/ 0 w 0"/>
              <a:gd name="connsiteY10" fmla="*/ 0 w 0"/>
              <a:gd name="connsiteX11" fmla="*/ 0 w 0"/>
              <a:gd name="connsiteY11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2852" h="1219073">
                <a:moveTo>
                  <a:pt x="0" y="0"/>
                </a:moveTo>
                <a:lnTo>
                  <a:pt x="993775" y="0"/>
                </a:lnTo>
                <a:lnTo>
                  <a:pt x="993775" y="115697"/>
                </a:lnTo>
                <a:lnTo>
                  <a:pt x="1064387" y="115697"/>
                </a:lnTo>
                <a:lnTo>
                  <a:pt x="1064387" y="33274"/>
                </a:lnTo>
                <a:lnTo>
                  <a:pt x="1482852" y="609600"/>
                </a:lnTo>
                <a:lnTo>
                  <a:pt x="1064387" y="1185672"/>
                </a:lnTo>
                <a:lnTo>
                  <a:pt x="1064387" y="1103249"/>
                </a:lnTo>
                <a:lnTo>
                  <a:pt x="993775" y="1103249"/>
                </a:lnTo>
                <a:lnTo>
                  <a:pt x="993775" y="1219073"/>
                </a:lnTo>
                <a:lnTo>
                  <a:pt x="0" y="1219073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180"/>
              </a:lnSpc>
            </a:pPr>
            <a:r>
              <a:rPr lang="en-US" altLang="ko-KR" sz="1000" dirty="0">
                <a:solidFill>
                  <a:srgbClr val="000000"/>
                </a:solidFill>
              </a:rPr>
              <a:t>- </a:t>
            </a:r>
            <a:r>
              <a:rPr lang="en-US" altLang="ko-KR" sz="1000" dirty="0" err="1">
                <a:solidFill>
                  <a:srgbClr val="000000"/>
                </a:solidFill>
              </a:rPr>
              <a:t>골재규격,강도</a:t>
            </a:r>
            <a:endParaRPr lang="en-US" altLang="ko-KR" sz="1000" dirty="0">
              <a:solidFill>
                <a:srgbClr val="000000"/>
              </a:solidFill>
            </a:endParaRPr>
          </a:p>
          <a:p>
            <a:pPr algn="ctr">
              <a:lnSpc>
                <a:spcPts val="1180"/>
              </a:lnSpc>
            </a:pPr>
            <a:r>
              <a:rPr lang="en-US" altLang="ko-KR" sz="1000" dirty="0">
                <a:solidFill>
                  <a:srgbClr val="000000"/>
                </a:solidFill>
              </a:rPr>
              <a:t>- 슬럼프 결정</a:t>
            </a:r>
          </a:p>
          <a:p>
            <a:pPr algn="ctr">
              <a:lnSpc>
                <a:spcPts val="1200"/>
              </a:lnSpc>
            </a:pPr>
            <a:r>
              <a:rPr lang="en-US" altLang="ko-KR" sz="1000" dirty="0">
                <a:solidFill>
                  <a:srgbClr val="000000"/>
                </a:solidFill>
              </a:rPr>
              <a:t>- 수량확인</a:t>
            </a:r>
          </a:p>
          <a:p>
            <a:pPr algn="ctr">
              <a:lnSpc>
                <a:spcPts val="1200"/>
              </a:lnSpc>
            </a:pPr>
            <a:r>
              <a:rPr lang="en-US" altLang="ko-KR" sz="1000" dirty="0">
                <a:solidFill>
                  <a:srgbClr val="000000"/>
                </a:solidFill>
              </a:rPr>
              <a:t>- 사용일자</a:t>
            </a:r>
          </a:p>
        </p:txBody>
      </p:sp>
      <p:sp>
        <p:nvSpPr>
          <p:cNvPr id="10" name="FreeForm 9"/>
          <p:cNvSpPr/>
          <p:nvPr/>
        </p:nvSpPr>
        <p:spPr>
          <a:xfrm>
            <a:off x="2270062" y="2133600"/>
            <a:ext cx="1472184" cy="1219200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  <a:gd name="connsiteX5" fmla="*/ 0 w 0"/>
              <a:gd name="connsiteY5" fmla="*/ 0 w 0"/>
              <a:gd name="connsiteX6" fmla="*/ 0 w 0"/>
              <a:gd name="connsiteY6" fmla="*/ 0 w 0"/>
              <a:gd name="connsiteX7" fmla="*/ 0 w 0"/>
              <a:gd name="connsiteY7" fmla="*/ 0 w 0"/>
              <a:gd name="connsiteX8" fmla="*/ 0 w 0"/>
              <a:gd name="connsiteY8" fmla="*/ 0 w 0"/>
              <a:gd name="connsiteX9" fmla="*/ 0 w 0"/>
              <a:gd name="connsiteY9" fmla="*/ 0 w 0"/>
              <a:gd name="connsiteX10" fmla="*/ 0 w 0"/>
              <a:gd name="connsiteY10" fmla="*/ 0 w 0"/>
              <a:gd name="connsiteX11" fmla="*/ 0 w 0"/>
              <a:gd name="connsiteY11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72184" h="1219200">
                <a:moveTo>
                  <a:pt x="0" y="0"/>
                </a:moveTo>
                <a:lnTo>
                  <a:pt x="968883" y="0"/>
                </a:lnTo>
                <a:lnTo>
                  <a:pt x="968883" y="124333"/>
                </a:lnTo>
                <a:lnTo>
                  <a:pt x="1045591" y="124333"/>
                </a:lnTo>
                <a:lnTo>
                  <a:pt x="1045591" y="10541"/>
                </a:lnTo>
                <a:lnTo>
                  <a:pt x="1472184" y="609600"/>
                </a:lnTo>
                <a:lnTo>
                  <a:pt x="1045591" y="1208659"/>
                </a:lnTo>
                <a:lnTo>
                  <a:pt x="1045591" y="1094867"/>
                </a:lnTo>
                <a:lnTo>
                  <a:pt x="968883" y="1094867"/>
                </a:lnTo>
                <a:lnTo>
                  <a:pt x="968883" y="1219200"/>
                </a:lnTo>
                <a:lnTo>
                  <a:pt x="0" y="121920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180"/>
              </a:lnSpc>
            </a:pPr>
            <a:r>
              <a:rPr lang="en-US" altLang="ko-KR" sz="1000" dirty="0">
                <a:solidFill>
                  <a:srgbClr val="FFFFFF"/>
                </a:solidFill>
              </a:rPr>
              <a:t>- </a:t>
            </a:r>
            <a:r>
              <a:rPr lang="en-US" altLang="ko-KR" sz="1000" dirty="0">
                <a:solidFill>
                  <a:srgbClr val="000000"/>
                </a:solidFill>
              </a:rPr>
              <a:t>운반거리</a:t>
            </a:r>
          </a:p>
          <a:p>
            <a:pPr algn="ctr">
              <a:lnSpc>
                <a:spcPts val="1200"/>
              </a:lnSpc>
            </a:pPr>
            <a:r>
              <a:rPr lang="en-US" altLang="ko-KR" sz="1000" dirty="0">
                <a:solidFill>
                  <a:srgbClr val="000000"/>
                </a:solidFill>
              </a:rPr>
              <a:t>- 운송시간</a:t>
            </a:r>
          </a:p>
        </p:txBody>
      </p:sp>
      <p:sp>
        <p:nvSpPr>
          <p:cNvPr id="11" name="FreeForm 10"/>
          <p:cNvSpPr/>
          <p:nvPr/>
        </p:nvSpPr>
        <p:spPr>
          <a:xfrm>
            <a:off x="3996057" y="2133665"/>
            <a:ext cx="1487297" cy="1219073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  <a:gd name="connsiteX5" fmla="*/ 0 w 0"/>
              <a:gd name="connsiteY5" fmla="*/ 0 w 0"/>
              <a:gd name="connsiteX6" fmla="*/ 0 w 0"/>
              <a:gd name="connsiteY6" fmla="*/ 0 w 0"/>
              <a:gd name="connsiteX7" fmla="*/ 0 w 0"/>
              <a:gd name="connsiteY7" fmla="*/ 0 w 0"/>
              <a:gd name="connsiteX8" fmla="*/ 0 w 0"/>
              <a:gd name="connsiteY8" fmla="*/ 0 w 0"/>
              <a:gd name="connsiteX9" fmla="*/ 0 w 0"/>
              <a:gd name="connsiteY9" fmla="*/ 0 w 0"/>
              <a:gd name="connsiteX10" fmla="*/ 0 w 0"/>
              <a:gd name="connsiteY10" fmla="*/ 0 w 0"/>
              <a:gd name="connsiteX11" fmla="*/ 0 w 0"/>
              <a:gd name="connsiteY11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7297" h="1219073">
                <a:moveTo>
                  <a:pt x="0" y="0"/>
                </a:moveTo>
                <a:lnTo>
                  <a:pt x="978916" y="0"/>
                </a:lnTo>
                <a:lnTo>
                  <a:pt x="978916" y="124333"/>
                </a:lnTo>
                <a:lnTo>
                  <a:pt x="1060831" y="124333"/>
                </a:lnTo>
                <a:lnTo>
                  <a:pt x="1060831" y="10414"/>
                </a:lnTo>
                <a:lnTo>
                  <a:pt x="1487297" y="609600"/>
                </a:lnTo>
                <a:lnTo>
                  <a:pt x="1060831" y="1208532"/>
                </a:lnTo>
                <a:lnTo>
                  <a:pt x="1060831" y="1094740"/>
                </a:lnTo>
                <a:lnTo>
                  <a:pt x="978916" y="1094740"/>
                </a:lnTo>
                <a:lnTo>
                  <a:pt x="978916" y="1219073"/>
                </a:lnTo>
                <a:lnTo>
                  <a:pt x="0" y="1219073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780"/>
              </a:lnSpc>
              <a:tabLst>
                <a:tab pos="269494" algn="l"/>
                <a:tab pos="440182" algn="l"/>
                <a:tab pos="737235" algn="l"/>
              </a:tabLst>
            </a:pPr>
            <a:r>
              <a:rPr lang="en-US" altLang="ko-KR" sz="1000" dirty="0">
                <a:solidFill>
                  <a:srgbClr val="000000"/>
                </a:solidFill>
              </a:rPr>
              <a:t>타 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000000"/>
                </a:solidFill>
              </a:rPr>
              <a:t>설 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000000"/>
                </a:solidFill>
              </a:rPr>
              <a:t>방법 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000000"/>
                </a:solidFill>
              </a:rPr>
              <a:t>결정</a:t>
            </a:r>
          </a:p>
          <a:p>
            <a:pPr algn="ctr">
              <a:lnSpc>
                <a:spcPts val="1200"/>
              </a:lnSpc>
              <a:tabLst>
                <a:tab pos="269494" algn="l"/>
                <a:tab pos="440182" algn="l"/>
                <a:tab pos="737235" algn="l"/>
              </a:tabLst>
            </a:pPr>
            <a:r>
              <a:rPr lang="en-US" altLang="ko-KR" sz="1000" dirty="0">
                <a:solidFill>
                  <a:srgbClr val="000000"/>
                </a:solidFill>
              </a:rPr>
              <a:t>타 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000000"/>
                </a:solidFill>
              </a:rPr>
              <a:t>설 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000000"/>
                </a:solidFill>
              </a:rPr>
              <a:t>장비 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000000"/>
                </a:solidFill>
              </a:rPr>
              <a:t>확인</a:t>
            </a:r>
          </a:p>
          <a:p>
            <a:pPr algn="ctr">
              <a:lnSpc>
                <a:spcPts val="1200"/>
              </a:lnSpc>
              <a:tabLst>
                <a:tab pos="694690" algn="l"/>
              </a:tabLst>
            </a:pPr>
            <a:r>
              <a:rPr lang="en-US" altLang="ko-KR" sz="1000" dirty="0">
                <a:solidFill>
                  <a:srgbClr val="000000"/>
                </a:solidFill>
              </a:rPr>
              <a:t>인원동원 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000000"/>
                </a:solidFill>
              </a:rPr>
              <a:t>확인</a:t>
            </a:r>
          </a:p>
        </p:txBody>
      </p:sp>
      <p:sp>
        <p:nvSpPr>
          <p:cNvPr id="12" name="FreeForm 11"/>
          <p:cNvSpPr/>
          <p:nvPr/>
        </p:nvSpPr>
        <p:spPr>
          <a:xfrm>
            <a:off x="5737164" y="2133665"/>
            <a:ext cx="1488821" cy="1219073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  <a:gd name="connsiteX5" fmla="*/ 0 w 0"/>
              <a:gd name="connsiteY5" fmla="*/ 0 w 0"/>
              <a:gd name="connsiteX6" fmla="*/ 0 w 0"/>
              <a:gd name="connsiteY6" fmla="*/ 0 w 0"/>
              <a:gd name="connsiteX7" fmla="*/ 0 w 0"/>
              <a:gd name="connsiteY7" fmla="*/ 0 w 0"/>
              <a:gd name="connsiteX8" fmla="*/ 0 w 0"/>
              <a:gd name="connsiteY8" fmla="*/ 0 w 0"/>
              <a:gd name="connsiteX9" fmla="*/ 0 w 0"/>
              <a:gd name="connsiteY9" fmla="*/ 0 w 0"/>
              <a:gd name="connsiteX10" fmla="*/ 0 w 0"/>
              <a:gd name="connsiteY10" fmla="*/ 0 w 0"/>
              <a:gd name="connsiteX11" fmla="*/ 0 w 0"/>
              <a:gd name="connsiteY11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8821" h="1219073">
                <a:moveTo>
                  <a:pt x="0" y="0"/>
                </a:moveTo>
                <a:lnTo>
                  <a:pt x="979932" y="0"/>
                </a:lnTo>
                <a:lnTo>
                  <a:pt x="979932" y="124333"/>
                </a:lnTo>
                <a:lnTo>
                  <a:pt x="1061593" y="124333"/>
                </a:lnTo>
                <a:lnTo>
                  <a:pt x="1061593" y="10414"/>
                </a:lnTo>
                <a:lnTo>
                  <a:pt x="1488821" y="609600"/>
                </a:lnTo>
                <a:lnTo>
                  <a:pt x="1061593" y="1208532"/>
                </a:lnTo>
                <a:lnTo>
                  <a:pt x="1061593" y="1094740"/>
                </a:lnTo>
                <a:lnTo>
                  <a:pt x="979932" y="1094740"/>
                </a:lnTo>
                <a:lnTo>
                  <a:pt x="979932" y="1219073"/>
                </a:lnTo>
                <a:lnTo>
                  <a:pt x="0" y="1219073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180"/>
              </a:lnSpc>
            </a:pPr>
            <a:r>
              <a:rPr lang="en-US" altLang="ko-KR" sz="1000" dirty="0">
                <a:solidFill>
                  <a:srgbClr val="FFFFFF"/>
                </a:solidFill>
              </a:rPr>
              <a:t>- </a:t>
            </a:r>
            <a:r>
              <a:rPr lang="en-US" altLang="ko-KR" sz="1000" dirty="0">
                <a:solidFill>
                  <a:srgbClr val="000000"/>
                </a:solidFill>
              </a:rPr>
              <a:t>품질 확보</a:t>
            </a:r>
          </a:p>
          <a:p>
            <a:pPr algn="ctr">
              <a:lnSpc>
                <a:spcPts val="1200"/>
              </a:lnSpc>
            </a:pPr>
            <a:r>
              <a:rPr lang="en-US" altLang="ko-KR" sz="1000" dirty="0">
                <a:solidFill>
                  <a:srgbClr val="000000"/>
                </a:solidFill>
              </a:rPr>
              <a:t>- 안전 주의</a:t>
            </a:r>
          </a:p>
        </p:txBody>
      </p:sp>
      <p:sp>
        <p:nvSpPr>
          <p:cNvPr id="13" name="FreeForm 12"/>
          <p:cNvSpPr/>
          <p:nvPr/>
        </p:nvSpPr>
        <p:spPr>
          <a:xfrm>
            <a:off x="7479792" y="2133665"/>
            <a:ext cx="1484376" cy="1219073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  <a:gd name="connsiteX5" fmla="*/ 0 w 0"/>
              <a:gd name="connsiteY5" fmla="*/ 0 w 0"/>
              <a:gd name="connsiteX6" fmla="*/ 0 w 0"/>
              <a:gd name="connsiteY6" fmla="*/ 0 w 0"/>
              <a:gd name="connsiteX7" fmla="*/ 0 w 0"/>
              <a:gd name="connsiteY7" fmla="*/ 0 w 0"/>
              <a:gd name="connsiteX8" fmla="*/ 0 w 0"/>
              <a:gd name="connsiteY8" fmla="*/ 0 w 0"/>
              <a:gd name="connsiteX9" fmla="*/ 0 w 0"/>
              <a:gd name="connsiteY9" fmla="*/ 0 w 0"/>
              <a:gd name="connsiteX10" fmla="*/ 0 w 0"/>
              <a:gd name="connsiteY10" fmla="*/ 0 w 0"/>
              <a:gd name="connsiteX11" fmla="*/ 0 w 0"/>
              <a:gd name="connsiteY11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84376" h="1219073">
                <a:moveTo>
                  <a:pt x="0" y="0"/>
                </a:moveTo>
                <a:lnTo>
                  <a:pt x="976757" y="0"/>
                </a:lnTo>
                <a:lnTo>
                  <a:pt x="976757" y="124333"/>
                </a:lnTo>
                <a:lnTo>
                  <a:pt x="1057021" y="124333"/>
                </a:lnTo>
                <a:lnTo>
                  <a:pt x="1057021" y="10414"/>
                </a:lnTo>
                <a:lnTo>
                  <a:pt x="1484376" y="609600"/>
                </a:lnTo>
                <a:lnTo>
                  <a:pt x="1057021" y="1208532"/>
                </a:lnTo>
                <a:lnTo>
                  <a:pt x="1057021" y="1094740"/>
                </a:lnTo>
                <a:lnTo>
                  <a:pt x="976757" y="1094740"/>
                </a:lnTo>
                <a:lnTo>
                  <a:pt x="976757" y="1219073"/>
                </a:lnTo>
                <a:lnTo>
                  <a:pt x="0" y="1219073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180"/>
              </a:lnSpc>
              <a:tabLst>
                <a:tab pos="694309" algn="l"/>
              </a:tabLst>
            </a:pPr>
            <a:r>
              <a:rPr lang="en-US" altLang="ko-KR" sz="1000" dirty="0" err="1">
                <a:solidFill>
                  <a:srgbClr val="000000"/>
                </a:solidFill>
              </a:rPr>
              <a:t>보양방법</a:t>
            </a:r>
            <a:r>
              <a:rPr lang="en-US" altLang="ko-KR" sz="1000" dirty="0">
                <a:solidFill>
                  <a:srgbClr val="000000"/>
                </a:solidFill>
              </a:rPr>
              <a:t> </a:t>
            </a:r>
            <a:r>
              <a:rPr lang="en-US" altLang="ko-KR" sz="1000" dirty="0" err="1">
                <a:solidFill>
                  <a:srgbClr val="000000"/>
                </a:solidFill>
              </a:rPr>
              <a:t>결정</a:t>
            </a:r>
            <a:endParaRPr lang="en-US" altLang="ko-KR" sz="1000" dirty="0">
              <a:solidFill>
                <a:srgbClr val="000000"/>
              </a:solidFill>
            </a:endParaRPr>
          </a:p>
          <a:p>
            <a:pPr algn="ctr">
              <a:lnSpc>
                <a:spcPts val="1200"/>
              </a:lnSpc>
            </a:pPr>
            <a:r>
              <a:rPr lang="en-US" altLang="ko-KR" sz="1000" dirty="0">
                <a:solidFill>
                  <a:srgbClr val="000000"/>
                </a:solidFill>
              </a:rPr>
              <a:t>- 보양 철저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1393444" y="896113"/>
            <a:ext cx="142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1. </a:t>
            </a:r>
            <a:r>
              <a:rPr lang="en-US" altLang="ko-KR" sz="1400" dirty="0" err="1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현장운영계획</a:t>
            </a:r>
            <a:endParaRPr lang="ko-KR" altLang="ko-KR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1353000" y="1203890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1-1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2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공사개요</a:t>
            </a:r>
            <a:endParaRPr lang="ko-KR" altLang="ko-KR" sz="1200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455146"/>
              </p:ext>
            </p:extLst>
          </p:nvPr>
        </p:nvGraphicFramePr>
        <p:xfrm>
          <a:off x="1386916" y="1543950"/>
          <a:ext cx="7132168" cy="4405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8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519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i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공</a:t>
                      </a:r>
                      <a:r>
                        <a:rPr lang="ko-KR" altLang="en-US" sz="1200" b="0" i="0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        </a:t>
                      </a:r>
                      <a:r>
                        <a:rPr lang="ko-KR" altLang="en-US" sz="1200" b="0" i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사         명</a:t>
                      </a:r>
                      <a:endParaRPr lang="en-US" altLang="ko-KR" sz="1200" b="0" i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i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19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i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시         공         사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i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19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i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위                      치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i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19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i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골 조 공 사 기 간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i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19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i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건     축    </a:t>
                      </a:r>
                      <a:r>
                        <a:rPr lang="ko-KR" altLang="en-US" sz="1200" b="0" i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규</a:t>
                      </a:r>
                      <a:r>
                        <a:rPr lang="ko-KR" altLang="en-US" sz="1200" b="0" i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    모</a:t>
                      </a:r>
                      <a:endParaRPr lang="en-US" altLang="ko-KR" sz="1200" b="0" i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200" b="0" i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19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i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연        면         적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i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349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i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공    사    범    위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i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19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i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구                     조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200" b="0" i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194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200" b="0" i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용                     도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200" b="0" i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Box 404"/>
          <p:cNvSpPr txBox="1"/>
          <p:nvPr/>
        </p:nvSpPr>
        <p:spPr>
          <a:xfrm>
            <a:off x="942340" y="566929"/>
            <a:ext cx="1808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8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콘크리트시공계획</a:t>
            </a:r>
            <a:endParaRPr lang="ko-KR" altLang="ko-KR" sz="1400" dirty="0"/>
          </a:p>
        </p:txBody>
      </p:sp>
      <p:sp>
        <p:nvSpPr>
          <p:cNvPr id="406" name="TextBox 405"/>
          <p:cNvSpPr txBox="1"/>
          <p:nvPr/>
        </p:nvSpPr>
        <p:spPr>
          <a:xfrm>
            <a:off x="1000380" y="922480"/>
            <a:ext cx="1646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8)콘크리트 타설순서</a:t>
            </a:r>
            <a:endParaRPr lang="ko-KR" altLang="ko-KR" sz="1200" dirty="0"/>
          </a:p>
        </p:txBody>
      </p:sp>
      <p:sp>
        <p:nvSpPr>
          <p:cNvPr id="407" name="TextBox 406"/>
          <p:cNvSpPr txBox="1"/>
          <p:nvPr/>
        </p:nvSpPr>
        <p:spPr>
          <a:xfrm>
            <a:off x="1263269" y="1225805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- 기둥-옹벽-보-계단-스라브</a:t>
            </a:r>
            <a:endParaRPr lang="ko-KR" altLang="ko-KR" sz="1200" dirty="0"/>
          </a:p>
        </p:txBody>
      </p:sp>
      <p:sp>
        <p:nvSpPr>
          <p:cNvPr id="408" name="TextBox 407"/>
          <p:cNvSpPr txBox="1"/>
          <p:nvPr/>
        </p:nvSpPr>
        <p:spPr>
          <a:xfrm>
            <a:off x="1263269" y="1500125"/>
            <a:ext cx="1492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- </a:t>
            </a:r>
            <a:r>
              <a:rPr lang="en-US" altLang="ko-KR" sz="120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펌프카제원</a:t>
            </a:r>
            <a:r>
              <a:rPr lang="en-US" altLang="ko-KR" sz="120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(42M)</a:t>
            </a:r>
            <a:endParaRPr lang="ko-KR" altLang="ko-KR" sz="12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2"/>
          <a:stretch/>
        </p:blipFill>
        <p:spPr>
          <a:xfrm>
            <a:off x="4343400" y="381000"/>
            <a:ext cx="4510088" cy="60198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7" t="17647" b="7058"/>
          <a:stretch/>
        </p:blipFill>
        <p:spPr>
          <a:xfrm>
            <a:off x="1359670" y="2051444"/>
            <a:ext cx="2393181" cy="413932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extBox 411"/>
          <p:cNvSpPr txBox="1"/>
          <p:nvPr/>
        </p:nvSpPr>
        <p:spPr>
          <a:xfrm>
            <a:off x="942340" y="566929"/>
            <a:ext cx="18085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8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콘크리트시공계획</a:t>
            </a:r>
            <a:endParaRPr lang="ko-KR" altLang="ko-KR" sz="1400" dirty="0"/>
          </a:p>
        </p:txBody>
      </p:sp>
      <p:sp>
        <p:nvSpPr>
          <p:cNvPr id="413" name="TextBox 412"/>
          <p:cNvSpPr txBox="1"/>
          <p:nvPr/>
        </p:nvSpPr>
        <p:spPr>
          <a:xfrm>
            <a:off x="990601" y="914401"/>
            <a:ext cx="1800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8)콘크리트 타 설 순서</a:t>
            </a:r>
            <a:endParaRPr lang="ko-KR" altLang="ko-KR" sz="1200" dirty="0"/>
          </a:p>
        </p:txBody>
      </p:sp>
      <p:sp>
        <p:nvSpPr>
          <p:cNvPr id="414" name="TextBox 413"/>
          <p:cNvSpPr txBox="1"/>
          <p:nvPr/>
        </p:nvSpPr>
        <p:spPr>
          <a:xfrm>
            <a:off x="1263269" y="1225805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- 기둥-옹벽-보-계단-슬래브</a:t>
            </a:r>
            <a:endParaRPr lang="ko-KR" altLang="ko-KR" sz="1200" dirty="0"/>
          </a:p>
        </p:txBody>
      </p:sp>
      <p:sp>
        <p:nvSpPr>
          <p:cNvPr id="415" name="TextBox 414"/>
          <p:cNvSpPr txBox="1"/>
          <p:nvPr/>
        </p:nvSpPr>
        <p:spPr>
          <a:xfrm>
            <a:off x="1263270" y="1500125"/>
            <a:ext cx="1646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- 펌프 카 </a:t>
            </a:r>
            <a:r>
              <a:rPr lang="en-US" altLang="ko-KR" sz="1200" dirty="0" err="1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제원</a:t>
            </a:r>
            <a:r>
              <a:rPr lang="en-US" altLang="ko-KR" sz="120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(60M)</a:t>
            </a:r>
            <a:endParaRPr lang="ko-KR" altLang="ko-KR" sz="12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97714"/>
            <a:ext cx="4196938" cy="596678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125" y="-28755"/>
            <a:ext cx="9144000" cy="6858000"/>
          </a:xfrm>
          <a:prstGeom prst="rect">
            <a:avLst/>
          </a:prstGeom>
        </p:spPr>
      </p:pic>
      <p:sp>
        <p:nvSpPr>
          <p:cNvPr id="419" name="TextBox 418"/>
          <p:cNvSpPr txBox="1"/>
          <p:nvPr/>
        </p:nvSpPr>
        <p:spPr>
          <a:xfrm>
            <a:off x="942340" y="553721"/>
            <a:ext cx="1792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8.콘크리트시공계획</a:t>
            </a:r>
            <a:endParaRPr lang="ko-KR" altLang="ko-KR" sz="1400" dirty="0"/>
          </a:p>
        </p:txBody>
      </p:sp>
      <p:sp>
        <p:nvSpPr>
          <p:cNvPr id="420" name="TextBox 419"/>
          <p:cNvSpPr txBox="1"/>
          <p:nvPr/>
        </p:nvSpPr>
        <p:spPr>
          <a:xfrm>
            <a:off x="838201" y="980147"/>
            <a:ext cx="1800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8)</a:t>
            </a:r>
            <a:r>
              <a:rPr lang="ko-KR" altLang="en-US" sz="120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콘크리트 타 설 순서</a:t>
            </a:r>
            <a:endParaRPr lang="ko-KR" altLang="ko-KR" sz="1200" dirty="0"/>
          </a:p>
        </p:txBody>
      </p:sp>
      <p:sp>
        <p:nvSpPr>
          <p:cNvPr id="87" name="Rectangle 86"/>
          <p:cNvSpPr/>
          <p:nvPr/>
        </p:nvSpPr>
        <p:spPr>
          <a:xfrm>
            <a:off x="1046672" y="1206034"/>
            <a:ext cx="3067050" cy="1841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233045">
              <a:lnSpc>
                <a:spcPts val="215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- 기둥-옹벽-보-계단-슬래브</a:t>
            </a:r>
          </a:p>
          <a:p>
            <a:pPr indent="233045">
              <a:lnSpc>
                <a:spcPts val="216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- 펌프 카 제원(고압 몰리)</a:t>
            </a:r>
          </a:p>
          <a:p>
            <a:pPr indent="8890">
              <a:lnSpc>
                <a:spcPts val="1735"/>
              </a:lnSpc>
              <a:tabLst>
                <a:tab pos="1212088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HC P 15000HP 상세제원</a:t>
            </a:r>
            <a:r>
              <a:rPr lang="en-US" altLang="ko-KR" dirty="0"/>
              <a:t>	</a:t>
            </a:r>
            <a:r>
              <a:rPr lang="en-US" altLang="ko-KR" sz="9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고압몰리</a:t>
            </a:r>
          </a:p>
          <a:p>
            <a:pPr indent="8890">
              <a:lnSpc>
                <a:spcPts val="1020"/>
              </a:lnSpc>
              <a:tabLst>
                <a:tab pos="1367409" algn="l"/>
                <a:tab pos="1958975" algn="l"/>
              </a:tabLst>
            </a:pPr>
            <a:r>
              <a:rPr lang="en-US" altLang="ko-KR" sz="700" dirty="0">
                <a:solidFill>
                  <a:srgbClr val="003265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항 목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3265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단위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3265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제원</a:t>
            </a:r>
          </a:p>
          <a:p>
            <a:pPr indent="8890">
              <a:lnSpc>
                <a:spcPts val="985"/>
              </a:lnSpc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 </a:t>
            </a:r>
            <a:r>
              <a:rPr lang="en-US" altLang="ko-KR" sz="700" dirty="0">
                <a:solidFill>
                  <a:srgbClr val="323232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장비 제원</a:t>
            </a:r>
          </a:p>
          <a:p>
            <a:pPr indent="1864360">
              <a:lnSpc>
                <a:spcPts val="925"/>
              </a:lnSpc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대우 16톤</a:t>
            </a:r>
          </a:p>
          <a:p>
            <a:pPr indent="8890">
              <a:lnSpc>
                <a:spcPts val="870"/>
              </a:lnSpc>
              <a:tabLst>
                <a:tab pos="1456436" algn="l"/>
                <a:tab pos="1929511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적용 샤시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-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K7CRF</a:t>
            </a:r>
          </a:p>
          <a:p>
            <a:pPr indent="8890">
              <a:lnSpc>
                <a:spcPts val="1045"/>
              </a:lnSpc>
              <a:tabLst>
                <a:tab pos="1397127" algn="l"/>
                <a:tab pos="1944243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전 장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mm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10,380</a:t>
            </a:r>
          </a:p>
          <a:p>
            <a:pPr indent="8890">
              <a:lnSpc>
                <a:spcPts val="1045"/>
              </a:lnSpc>
              <a:tabLst>
                <a:tab pos="1397127" algn="l"/>
                <a:tab pos="1966341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전 폭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mm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2,495</a:t>
            </a:r>
          </a:p>
          <a:p>
            <a:pPr indent="8890">
              <a:lnSpc>
                <a:spcPts val="1045"/>
              </a:lnSpc>
              <a:tabLst>
                <a:tab pos="1397127" algn="l"/>
                <a:tab pos="1966341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전 고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mm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3,020</a:t>
            </a:r>
          </a:p>
        </p:txBody>
      </p:sp>
      <p:sp>
        <p:nvSpPr>
          <p:cNvPr id="88" name="Rectangle 87"/>
          <p:cNvSpPr/>
          <p:nvPr/>
        </p:nvSpPr>
        <p:spPr>
          <a:xfrm>
            <a:off x="1118616" y="2889251"/>
            <a:ext cx="3067050" cy="1812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8890">
              <a:lnSpc>
                <a:spcPts val="805"/>
              </a:lnSpc>
              <a:tabLst>
                <a:tab pos="1397127" algn="l"/>
                <a:tab pos="1840611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축간거리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mm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4,525+1,350</a:t>
            </a:r>
          </a:p>
        </p:txBody>
      </p:sp>
      <p:sp>
        <p:nvSpPr>
          <p:cNvPr id="89" name="Rectangle 88"/>
          <p:cNvSpPr/>
          <p:nvPr/>
        </p:nvSpPr>
        <p:spPr>
          <a:xfrm>
            <a:off x="1046672" y="3013845"/>
            <a:ext cx="3067050" cy="3243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8890">
              <a:lnSpc>
                <a:spcPts val="1010"/>
              </a:lnSpc>
              <a:tabLst>
                <a:tab pos="1433957" algn="l"/>
                <a:tab pos="1944243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차량중량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kg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15,770</a:t>
            </a:r>
          </a:p>
          <a:p>
            <a:pPr indent="8890">
              <a:lnSpc>
                <a:spcPts val="1045"/>
              </a:lnSpc>
              <a:tabLst>
                <a:tab pos="1456436" algn="l"/>
                <a:tab pos="1966341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구동방식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-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6X 4</a:t>
            </a:r>
          </a:p>
          <a:p>
            <a:pPr indent="8890">
              <a:lnSpc>
                <a:spcPts val="1045"/>
              </a:lnSpc>
              <a:tabLst>
                <a:tab pos="1456436" algn="l"/>
                <a:tab pos="1862836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엔진형식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-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대우 DV11</a:t>
            </a:r>
          </a:p>
          <a:p>
            <a:pPr indent="8890">
              <a:lnSpc>
                <a:spcPts val="1045"/>
              </a:lnSpc>
              <a:tabLst>
                <a:tab pos="1323213" algn="l"/>
                <a:tab pos="1877568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최고출력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ps / rpm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380/ 1,800</a:t>
            </a:r>
          </a:p>
          <a:p>
            <a:pPr indent="8890">
              <a:lnSpc>
                <a:spcPts val="1045"/>
              </a:lnSpc>
              <a:tabLst>
                <a:tab pos="1271397" algn="l"/>
                <a:tab pos="1877568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엔진 토오크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kg.m / rpm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145/ 1,200</a:t>
            </a:r>
          </a:p>
          <a:p>
            <a:pPr indent="8890">
              <a:lnSpc>
                <a:spcPts val="985"/>
              </a:lnSpc>
            </a:pPr>
            <a:r>
              <a:rPr lang="en-US" altLang="ko-KR" sz="700" dirty="0">
                <a:solidFill>
                  <a:srgbClr val="FF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 </a:t>
            </a:r>
            <a:r>
              <a:rPr lang="en-US" altLang="ko-KR" sz="700" dirty="0">
                <a:solidFill>
                  <a:srgbClr val="323232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펌 프</a:t>
            </a:r>
          </a:p>
          <a:p>
            <a:pPr indent="8890">
              <a:lnSpc>
                <a:spcPts val="1105"/>
              </a:lnSpc>
              <a:tabLst>
                <a:tab pos="1456436" algn="l"/>
                <a:tab pos="1796415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유압펌프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-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A4VG 180 X 2</a:t>
            </a:r>
          </a:p>
          <a:p>
            <a:pPr indent="8890">
              <a:lnSpc>
                <a:spcPts val="1045"/>
              </a:lnSpc>
              <a:tabLst>
                <a:tab pos="1397127" algn="l"/>
                <a:tab pos="1796415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콘크리트 유압실린더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mm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Φ160/ 90-2100</a:t>
            </a:r>
          </a:p>
          <a:p>
            <a:pPr indent="8890">
              <a:lnSpc>
                <a:spcPts val="1045"/>
              </a:lnSpc>
              <a:tabLst>
                <a:tab pos="1397127" algn="l"/>
                <a:tab pos="1862836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콘크리트 실린더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mm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Φ200-2100</a:t>
            </a:r>
          </a:p>
          <a:p>
            <a:pPr indent="1783715">
              <a:lnSpc>
                <a:spcPts val="870"/>
              </a:lnSpc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FFH(프리플로</a:t>
            </a:r>
          </a:p>
          <a:p>
            <a:pPr indent="1805305">
              <a:lnSpc>
                <a:spcPts val="870"/>
              </a:lnSpc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우 유압)시스</a:t>
            </a:r>
          </a:p>
          <a:p>
            <a:pPr indent="8890">
              <a:lnSpc>
                <a:spcPts val="870"/>
              </a:lnSpc>
              <a:tabLst>
                <a:tab pos="1456436" algn="l"/>
                <a:tab pos="2032889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</a:t>
            </a:r>
            <a:r>
              <a:rPr lang="en-US" altLang="ko-KR" sz="70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유압시스템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-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템</a:t>
            </a:r>
          </a:p>
          <a:p>
            <a:pPr indent="8890">
              <a:lnSpc>
                <a:spcPts val="1045"/>
              </a:lnSpc>
              <a:tabLst>
                <a:tab pos="783590" algn="l"/>
                <a:tab pos="1375029" algn="l"/>
                <a:tab pos="2003425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최대이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직경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㎥/ hr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110</a:t>
            </a:r>
          </a:p>
          <a:p>
            <a:pPr indent="8890">
              <a:lnSpc>
                <a:spcPts val="1045"/>
              </a:lnSpc>
              <a:tabLst>
                <a:tab pos="783590" algn="l"/>
                <a:tab pos="1375029" algn="l"/>
                <a:tab pos="2025523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론토출량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행정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㎥/ hr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70</a:t>
            </a:r>
          </a:p>
          <a:p>
            <a:pPr indent="8890">
              <a:lnSpc>
                <a:spcPts val="1045"/>
              </a:lnSpc>
              <a:tabLst>
                <a:tab pos="650367" algn="l"/>
                <a:tab pos="1411859" algn="l"/>
                <a:tab pos="2003425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최대이 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실린더 직경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bar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150</a:t>
            </a:r>
          </a:p>
          <a:p>
            <a:pPr indent="8890">
              <a:lnSpc>
                <a:spcPts val="1045"/>
              </a:lnSpc>
              <a:tabLst>
                <a:tab pos="694817" algn="l"/>
                <a:tab pos="1411859" algn="l"/>
                <a:tab pos="2003425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론토출압력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로드 직경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bar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220</a:t>
            </a:r>
          </a:p>
          <a:p>
            <a:pPr indent="8890">
              <a:lnSpc>
                <a:spcPts val="1045"/>
              </a:lnSpc>
              <a:tabLst>
                <a:tab pos="709549" algn="l"/>
                <a:tab pos="1375029" algn="l"/>
                <a:tab pos="2003425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최대이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수평거리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㎥/ hr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560</a:t>
            </a:r>
          </a:p>
          <a:p>
            <a:pPr indent="8890">
              <a:lnSpc>
                <a:spcPts val="1045"/>
              </a:lnSpc>
              <a:tabLst>
                <a:tab pos="709549" algn="l"/>
                <a:tab pos="1375029" algn="l"/>
                <a:tab pos="2003425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론수송거리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수직거리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㎥/ hr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225</a:t>
            </a:r>
          </a:p>
          <a:p>
            <a:pPr indent="1924050">
              <a:lnSpc>
                <a:spcPts val="870"/>
              </a:lnSpc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0.6-EZ</a:t>
            </a:r>
          </a:p>
          <a:p>
            <a:pPr indent="8890">
              <a:lnSpc>
                <a:spcPts val="870"/>
              </a:lnSpc>
              <a:tabLst>
                <a:tab pos="1433957" algn="l"/>
                <a:tab pos="1922145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호 퍼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㎥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CLEAN</a:t>
            </a:r>
          </a:p>
          <a:p>
            <a:pPr indent="8890">
              <a:lnSpc>
                <a:spcPts val="1045"/>
              </a:lnSpc>
              <a:tabLst>
                <a:tab pos="1367409" algn="l"/>
                <a:tab pos="1944243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콤 프 레 샤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kg/ ㎠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7(64ℓ)</a:t>
            </a:r>
          </a:p>
          <a:p>
            <a:pPr indent="1790700">
              <a:lnSpc>
                <a:spcPts val="870"/>
              </a:lnSpc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S튜브 밸브방</a:t>
            </a:r>
          </a:p>
          <a:p>
            <a:pPr indent="8890">
              <a:lnSpc>
                <a:spcPts val="870"/>
              </a:lnSpc>
              <a:tabLst>
                <a:tab pos="1456436" algn="l"/>
                <a:tab pos="2025523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콘 크 리 트 배 출 방 식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-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식</a:t>
            </a:r>
          </a:p>
          <a:p>
            <a:pPr indent="8890">
              <a:lnSpc>
                <a:spcPts val="1045"/>
              </a:lnSpc>
              <a:tabLst>
                <a:tab pos="1456436" algn="l"/>
                <a:tab pos="2003425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물 탱크 용량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ℓ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760</a:t>
            </a:r>
          </a:p>
          <a:p>
            <a:pPr indent="8890">
              <a:lnSpc>
                <a:spcPts val="1045"/>
              </a:lnSpc>
              <a:tabLst>
                <a:tab pos="1892300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자동 윤활 장치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장착기본</a:t>
            </a:r>
          </a:p>
          <a:p>
            <a:pPr indent="8890">
              <a:lnSpc>
                <a:spcPts val="1045"/>
              </a:lnSpc>
              <a:tabLst>
                <a:tab pos="1892300" algn="l"/>
              </a:tabLst>
            </a:pP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     무선 리모콘</a:t>
            </a:r>
            <a:r>
              <a:rPr lang="en-US" altLang="ko-KR" dirty="0"/>
              <a:t>	</a:t>
            </a:r>
            <a:r>
              <a:rPr lang="en-US" altLang="ko-KR" sz="7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장착기본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4" t="27538" r="3226" b="31153"/>
          <a:stretch/>
        </p:blipFill>
        <p:spPr>
          <a:xfrm>
            <a:off x="4198051" y="185340"/>
            <a:ext cx="3831558" cy="1352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53000" y="1613250"/>
            <a:ext cx="4230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rPr>
              <a:t>입상 배관 전용 </a:t>
            </a:r>
            <a:r>
              <a:rPr lang="ko-KR" altLang="en-US" sz="1200" dirty="0" err="1">
                <a:latin typeface="굴림" panose="020B0600000101010101" pitchFamily="50" charset="-127"/>
                <a:ea typeface="굴림" panose="020B0600000101010101" pitchFamily="50" charset="-127"/>
              </a:rPr>
              <a:t>브라켓</a:t>
            </a:r>
            <a:r>
              <a:rPr lang="ko-KR" altLang="en-US" sz="1200" dirty="0">
                <a:latin typeface="굴림" panose="020B0600000101010101" pitchFamily="50" charset="-127"/>
                <a:ea typeface="굴림" panose="020B0600000101010101" pitchFamily="50" charset="-127"/>
              </a:rPr>
              <a:t> 샘플</a:t>
            </a:r>
          </a:p>
        </p:txBody>
      </p:sp>
    </p:spTree>
    <p:extLst>
      <p:ext uri="{BB962C8B-B14F-4D97-AF65-F5344CB8AC3E}">
        <p14:creationId xmlns:p14="http://schemas.microsoft.com/office/powerpoint/2010/main" val="2753244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TextBox 423"/>
          <p:cNvSpPr txBox="1"/>
          <p:nvPr/>
        </p:nvSpPr>
        <p:spPr>
          <a:xfrm>
            <a:off x="982473" y="822580"/>
            <a:ext cx="6288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9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비계공사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시공계획</a:t>
            </a:r>
            <a:r>
              <a:rPr lang="en-US" altLang="ko-KR" sz="1400" dirty="0">
                <a:solidFill>
                  <a:srgbClr val="FF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(당 현장은 시스템비계임:구조기술사 설계도면 추후제출)</a:t>
            </a:r>
            <a:endParaRPr lang="ko-KR" altLang="ko-KR" sz="1400" dirty="0">
              <a:solidFill>
                <a:srgbClr val="FF0000"/>
              </a:solidFill>
            </a:endParaRPr>
          </a:p>
        </p:txBody>
      </p:sp>
      <p:sp>
        <p:nvSpPr>
          <p:cNvPr id="425" name="TextBox 424"/>
          <p:cNvSpPr txBox="1"/>
          <p:nvPr/>
        </p:nvSpPr>
        <p:spPr>
          <a:xfrm>
            <a:off x="855092" y="1967358"/>
            <a:ext cx="2973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비계 간격, 수직 및 수평을 정확히 유지</a:t>
            </a:r>
            <a:endParaRPr lang="ko-KR" altLang="ko-KR" sz="1200" dirty="0"/>
          </a:p>
        </p:txBody>
      </p:sp>
      <p:sp>
        <p:nvSpPr>
          <p:cNvPr id="426" name="TextBox 425"/>
          <p:cNvSpPr txBox="1"/>
          <p:nvPr/>
        </p:nvSpPr>
        <p:spPr>
          <a:xfrm>
            <a:off x="855091" y="2325498"/>
            <a:ext cx="4557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건물코너 부위는 45도로 수평 대각재를 사용하여 비틀림 방지</a:t>
            </a:r>
            <a:endParaRPr lang="ko-KR" altLang="ko-KR" sz="1200" dirty="0"/>
          </a:p>
        </p:txBody>
      </p:sp>
      <p:sp>
        <p:nvSpPr>
          <p:cNvPr id="427" name="TextBox 426"/>
          <p:cNvSpPr txBox="1"/>
          <p:nvPr/>
        </p:nvSpPr>
        <p:spPr>
          <a:xfrm>
            <a:off x="855091" y="2698624"/>
            <a:ext cx="2505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외줄비계 기둥간격 : 1.5 ~ 1.8M</a:t>
            </a:r>
            <a:endParaRPr lang="ko-KR" altLang="ko-KR" sz="1200" dirty="0"/>
          </a:p>
        </p:txBody>
      </p:sp>
      <p:sp>
        <p:nvSpPr>
          <p:cNvPr id="428" name="TextBox 427"/>
          <p:cNvSpPr txBox="1"/>
          <p:nvPr/>
        </p:nvSpPr>
        <p:spPr>
          <a:xfrm>
            <a:off x="855092" y="3064892"/>
            <a:ext cx="5243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쌍줄 비계 기둥간격 : 건물길이방향 1.5 ~ 1.8M, 건물 폭 방향 0.9 ~1.5M</a:t>
            </a:r>
            <a:endParaRPr lang="ko-KR" altLang="ko-KR" sz="1200" dirty="0"/>
          </a:p>
        </p:txBody>
      </p:sp>
      <p:sp>
        <p:nvSpPr>
          <p:cNvPr id="429" name="TextBox 428"/>
          <p:cNvSpPr txBox="1"/>
          <p:nvPr/>
        </p:nvSpPr>
        <p:spPr>
          <a:xfrm>
            <a:off x="855092" y="3430652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외부비계 사재보강 설치</a:t>
            </a:r>
            <a:endParaRPr lang="ko-KR" altLang="ko-KR" sz="1200" dirty="0"/>
          </a:p>
        </p:txBody>
      </p:sp>
      <p:sp>
        <p:nvSpPr>
          <p:cNvPr id="430" name="TextBox 429"/>
          <p:cNvSpPr txBox="1"/>
          <p:nvPr/>
        </p:nvSpPr>
        <p:spPr>
          <a:xfrm>
            <a:off x="855091" y="3796412"/>
            <a:ext cx="4416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외부 비계 설치 시 외부측 에 난간용 1줄을 추가로 설치한다</a:t>
            </a:r>
            <a:endParaRPr lang="ko-KR" altLang="ko-KR" sz="1200" dirty="0"/>
          </a:p>
        </p:txBody>
      </p:sp>
      <p:sp>
        <p:nvSpPr>
          <p:cNvPr id="431" name="TextBox 430"/>
          <p:cNvSpPr txBox="1"/>
          <p:nvPr/>
        </p:nvSpPr>
        <p:spPr>
          <a:xfrm>
            <a:off x="855091" y="4162553"/>
            <a:ext cx="4416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구조체와의 연결은 수직,수평 방향 5M이내마다 견고히 결속</a:t>
            </a:r>
            <a:endParaRPr lang="ko-KR" altLang="ko-KR" sz="1200" dirty="0"/>
          </a:p>
        </p:txBody>
      </p:sp>
      <p:sp>
        <p:nvSpPr>
          <p:cNvPr id="432" name="TextBox 431"/>
          <p:cNvSpPr txBox="1"/>
          <p:nvPr/>
        </p:nvSpPr>
        <p:spPr>
          <a:xfrm>
            <a:off x="855092" y="4528313"/>
            <a:ext cx="1659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낙하물 방지망 설치</a:t>
            </a:r>
            <a:endParaRPr lang="ko-KR" altLang="ko-KR" sz="12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/>
          <p:cNvSpPr/>
          <p:nvPr/>
        </p:nvSpPr>
        <p:spPr>
          <a:xfrm>
            <a:off x="381762" y="264542"/>
            <a:ext cx="9144000" cy="6330569"/>
          </a:xfrm>
          <a:prstGeom prst="rect">
            <a:avLst/>
          </a:prstGeom>
          <a:noFill/>
          <a:ln w="3175"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6903085">
              <a:lnSpc>
                <a:spcPts val="2830"/>
              </a:lnSpc>
            </a:pPr>
            <a:r>
              <a:rPr lang="en-US" altLang="ko-KR" sz="170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◊ </a:t>
            </a:r>
            <a:r>
              <a:rPr lang="en-US" altLang="ko-KR" sz="17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수직재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5916930">
              <a:lnSpc>
                <a:spcPts val="1590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비계의 상부하중을 하부로 전달하는 부</a:t>
            </a:r>
          </a:p>
          <a:p>
            <a:pPr indent="5886450">
              <a:lnSpc>
                <a:spcPts val="2330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재로 비계를 조립할 때 수직으로 세우는</a:t>
            </a:r>
          </a:p>
          <a:p>
            <a:pPr indent="5898515">
              <a:lnSpc>
                <a:spcPts val="2325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부재이며, 시스템 비계의 기둥역할과 함</a:t>
            </a:r>
          </a:p>
          <a:p>
            <a:pPr indent="6166485">
              <a:lnSpc>
                <a:spcPts val="2325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께 각 부재 연결의 주 틀이 된다.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6121400">
              <a:lnSpc>
                <a:spcPts val="1405"/>
              </a:lnSpc>
              <a:tabLst>
                <a:tab pos="7098284" algn="l"/>
                <a:tab pos="8022209" algn="l"/>
              </a:tabLst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SD-36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3600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12.5</a:t>
            </a:r>
          </a:p>
          <a:p>
            <a:pPr indent="6121400">
              <a:lnSpc>
                <a:spcPts val="2010"/>
              </a:lnSpc>
              <a:tabLst>
                <a:tab pos="7098284" algn="l"/>
                <a:tab pos="8086217" algn="l"/>
              </a:tabLst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SD-27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2700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10</a:t>
            </a:r>
          </a:p>
          <a:p>
            <a:pPr indent="6121400">
              <a:lnSpc>
                <a:spcPts val="2005"/>
              </a:lnSpc>
              <a:tabLst>
                <a:tab pos="7098284" algn="l"/>
                <a:tab pos="8061706" algn="l"/>
              </a:tabLst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SD-18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1800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6.5</a:t>
            </a:r>
          </a:p>
          <a:p>
            <a:pPr indent="6121400">
              <a:lnSpc>
                <a:spcPts val="2010"/>
              </a:lnSpc>
              <a:tabLst>
                <a:tab pos="7139432" algn="l"/>
                <a:tab pos="8061706" algn="l"/>
              </a:tabLst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SD-09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900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3.2</a:t>
            </a:r>
          </a:p>
          <a:p>
            <a:pPr indent="6121400">
              <a:lnSpc>
                <a:spcPts val="2005"/>
              </a:lnSpc>
              <a:tabLst>
                <a:tab pos="7139432" algn="l"/>
                <a:tab pos="8061706" algn="l"/>
              </a:tabLst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SD-30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305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1.5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</p:txBody>
      </p:sp>
      <p:sp>
        <p:nvSpPr>
          <p:cNvPr id="133" name="Rectangle 132"/>
          <p:cNvSpPr/>
          <p:nvPr/>
        </p:nvSpPr>
        <p:spPr>
          <a:xfrm>
            <a:off x="531876" y="972312"/>
            <a:ext cx="8814816" cy="408432"/>
          </a:xfrm>
          <a:prstGeom prst="rect">
            <a:avLst/>
          </a:prstGeom>
          <a:noFill/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364865">
              <a:lnSpc>
                <a:spcPts val="2750"/>
              </a:lnSpc>
            </a:pPr>
            <a:r>
              <a:rPr lang="en-US" altLang="ko-KR" sz="2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1) 수직재 ( POST )</a:t>
            </a:r>
          </a:p>
        </p:txBody>
      </p:sp>
      <p:pic>
        <p:nvPicPr>
          <p:cNvPr id="32" name="Picture 6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" y="1577340"/>
            <a:ext cx="5318760" cy="4719828"/>
          </a:xfrm>
          <a:prstGeom prst="rect">
            <a:avLst/>
          </a:prstGeom>
        </p:spPr>
      </p:pic>
      <p:cxnSp>
        <p:nvCxnSpPr>
          <p:cNvPr id="33" name="Straight Connector 121"/>
          <p:cNvCxnSpPr/>
          <p:nvPr/>
        </p:nvCxnSpPr>
        <p:spPr>
          <a:xfrm>
            <a:off x="7167500" y="4463924"/>
            <a:ext cx="3175" cy="15599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122"/>
          <p:cNvCxnSpPr/>
          <p:nvPr/>
        </p:nvCxnSpPr>
        <p:spPr>
          <a:xfrm>
            <a:off x="8096251" y="4463924"/>
            <a:ext cx="3175" cy="155994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23"/>
          <p:cNvCxnSpPr/>
          <p:nvPr/>
        </p:nvCxnSpPr>
        <p:spPr>
          <a:xfrm>
            <a:off x="6310250" y="4463924"/>
            <a:ext cx="3175" cy="15599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24"/>
          <p:cNvCxnSpPr/>
          <p:nvPr/>
        </p:nvCxnSpPr>
        <p:spPr>
          <a:xfrm>
            <a:off x="9024875" y="4463924"/>
            <a:ext cx="3175" cy="15599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125"/>
          <p:cNvCxnSpPr/>
          <p:nvPr/>
        </p:nvCxnSpPr>
        <p:spPr>
          <a:xfrm>
            <a:off x="6238876" y="4463924"/>
            <a:ext cx="2785999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Rectangle 133"/>
          <p:cNvSpPr/>
          <p:nvPr/>
        </p:nvSpPr>
        <p:spPr>
          <a:xfrm>
            <a:off x="6282055" y="4478275"/>
            <a:ext cx="905510" cy="255143"/>
          </a:xfrm>
          <a:prstGeom prst="rect">
            <a:avLst/>
          </a:prstGeom>
          <a:solidFill>
            <a:srgbClr val="98F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277495">
              <a:lnSpc>
                <a:spcPts val="163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규격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7187566" y="4478275"/>
            <a:ext cx="907161" cy="255143"/>
          </a:xfrm>
          <a:prstGeom prst="rect">
            <a:avLst/>
          </a:prstGeom>
          <a:solidFill>
            <a:srgbClr val="98F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206375">
              <a:lnSpc>
                <a:spcPts val="163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L (mm)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8094726" y="4478275"/>
            <a:ext cx="905510" cy="255143"/>
          </a:xfrm>
          <a:prstGeom prst="rect">
            <a:avLst/>
          </a:prstGeom>
          <a:solidFill>
            <a:srgbClr val="98F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69545">
              <a:lnSpc>
                <a:spcPts val="163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중량(kg)</a:t>
            </a:r>
          </a:p>
        </p:txBody>
      </p:sp>
      <p:cxnSp>
        <p:nvCxnSpPr>
          <p:cNvPr id="38" name="Straight Connector 126"/>
          <p:cNvCxnSpPr/>
          <p:nvPr/>
        </p:nvCxnSpPr>
        <p:spPr>
          <a:xfrm>
            <a:off x="6238876" y="4733418"/>
            <a:ext cx="2785999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27"/>
          <p:cNvCxnSpPr/>
          <p:nvPr/>
        </p:nvCxnSpPr>
        <p:spPr>
          <a:xfrm>
            <a:off x="6238876" y="4988688"/>
            <a:ext cx="2785999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28"/>
          <p:cNvCxnSpPr/>
          <p:nvPr/>
        </p:nvCxnSpPr>
        <p:spPr>
          <a:xfrm>
            <a:off x="6238876" y="5243831"/>
            <a:ext cx="2785999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29"/>
          <p:cNvCxnSpPr/>
          <p:nvPr/>
        </p:nvCxnSpPr>
        <p:spPr>
          <a:xfrm>
            <a:off x="6238876" y="5499101"/>
            <a:ext cx="2785999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0"/>
          <p:cNvCxnSpPr/>
          <p:nvPr/>
        </p:nvCxnSpPr>
        <p:spPr>
          <a:xfrm>
            <a:off x="6238876" y="5754371"/>
            <a:ext cx="2785999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31"/>
          <p:cNvCxnSpPr/>
          <p:nvPr/>
        </p:nvCxnSpPr>
        <p:spPr>
          <a:xfrm>
            <a:off x="6238876" y="6023865"/>
            <a:ext cx="2785999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4231259" y="6596634"/>
            <a:ext cx="1409700" cy="13716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  <a:gd name="connsiteX5" fmla="*/ 0 w 0"/>
              <a:gd name="connsiteY5" fmla="*/ 0 w 0"/>
              <a:gd name="connsiteX6" fmla="*/ 0 w 0"/>
              <a:gd name="connsiteY6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09700" h="13716">
                <a:moveTo>
                  <a:pt x="0" y="0"/>
                </a:moveTo>
                <a:lnTo>
                  <a:pt x="704850" y="0"/>
                </a:lnTo>
                <a:lnTo>
                  <a:pt x="1409700" y="0"/>
                </a:lnTo>
                <a:lnTo>
                  <a:pt x="1409700" y="13716"/>
                </a:lnTo>
                <a:lnTo>
                  <a:pt x="704850" y="13716"/>
                </a:lnTo>
                <a:lnTo>
                  <a:pt x="0" y="13716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직사각형 144"/>
          <p:cNvSpPr/>
          <p:nvPr/>
        </p:nvSpPr>
        <p:spPr>
          <a:xfrm>
            <a:off x="381762" y="457200"/>
            <a:ext cx="9143238" cy="381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7" name="Rectangle 136"/>
          <p:cNvSpPr/>
          <p:nvPr/>
        </p:nvSpPr>
        <p:spPr>
          <a:xfrm>
            <a:off x="381762" y="472440"/>
            <a:ext cx="8838438" cy="35052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493395">
              <a:lnSpc>
                <a:spcPts val="2390"/>
              </a:lnSpc>
            </a:pPr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1. 시스템 비계 기본부재 목록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/>
          <p:cNvSpPr/>
          <p:nvPr/>
        </p:nvSpPr>
        <p:spPr>
          <a:xfrm>
            <a:off x="381762" y="264542"/>
            <a:ext cx="9144000" cy="6330569"/>
          </a:xfrm>
          <a:prstGeom prst="rect">
            <a:avLst/>
          </a:prstGeom>
          <a:noFill/>
          <a:ln w="3175"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6759575">
              <a:lnSpc>
                <a:spcPts val="2670"/>
              </a:lnSpc>
            </a:pPr>
            <a:r>
              <a:rPr lang="en-US" altLang="ko-KR" sz="170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◊ </a:t>
            </a:r>
            <a:r>
              <a:rPr lang="en-US" altLang="ko-KR" sz="17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수평재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5773420">
              <a:lnSpc>
                <a:spcPts val="1590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수직재와 수직재 사이를 연결하여 핸드</a:t>
            </a:r>
          </a:p>
          <a:p>
            <a:pPr indent="5772150">
              <a:lnSpc>
                <a:spcPts val="2325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브레이스와 함께 사각의 틀을 형성하는</a:t>
            </a:r>
          </a:p>
          <a:p>
            <a:pPr indent="5800725">
              <a:lnSpc>
                <a:spcPts val="2325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주요부재로 수직재의 하중을 분산하며</a:t>
            </a:r>
          </a:p>
          <a:p>
            <a:pPr indent="5772150">
              <a:lnSpc>
                <a:spcPts val="2325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특히 발판과 체결하여 발판을 지지하는</a:t>
            </a:r>
          </a:p>
          <a:p>
            <a:pPr indent="6931660">
              <a:lnSpc>
                <a:spcPts val="2325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부재임.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6061710">
              <a:lnSpc>
                <a:spcPts val="1110"/>
              </a:lnSpc>
              <a:tabLst>
                <a:tab pos="6975348" algn="l"/>
                <a:tab pos="8067294" algn="l"/>
              </a:tabLst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SH-18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1780.4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5</a:t>
            </a:r>
          </a:p>
          <a:p>
            <a:pPr indent="6062980">
              <a:lnSpc>
                <a:spcPts val="2010"/>
              </a:lnSpc>
              <a:tabLst>
                <a:tab pos="6975348" algn="l"/>
                <a:tab pos="8067294" algn="l"/>
              </a:tabLst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SD-12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1151.4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3</a:t>
            </a:r>
          </a:p>
          <a:p>
            <a:pPr indent="6062980">
              <a:lnSpc>
                <a:spcPts val="2010"/>
              </a:lnSpc>
              <a:tabLst>
                <a:tab pos="7016496" algn="l"/>
                <a:tab pos="8003286" algn="l"/>
              </a:tabLst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SD-06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551.4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2.1</a:t>
            </a:r>
          </a:p>
        </p:txBody>
      </p:sp>
      <p:sp>
        <p:nvSpPr>
          <p:cNvPr id="78" name="Rectangle 178"/>
          <p:cNvSpPr/>
          <p:nvPr/>
        </p:nvSpPr>
        <p:spPr>
          <a:xfrm>
            <a:off x="531876" y="972312"/>
            <a:ext cx="8814816" cy="408432"/>
          </a:xfrm>
          <a:prstGeom prst="rect">
            <a:avLst/>
          </a:prstGeom>
          <a:noFill/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225165">
              <a:lnSpc>
                <a:spcPts val="2750"/>
              </a:lnSpc>
            </a:pPr>
            <a:r>
              <a:rPr lang="en-US" altLang="ko-KR" sz="2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2) 수평재 ( HANDLE )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1604" y="1786128"/>
            <a:ext cx="5318760" cy="4075176"/>
          </a:xfrm>
          <a:prstGeom prst="rect">
            <a:avLst/>
          </a:prstGeom>
        </p:spPr>
      </p:pic>
      <p:sp>
        <p:nvSpPr>
          <p:cNvPr id="79" name="Rectangle 179"/>
          <p:cNvSpPr/>
          <p:nvPr/>
        </p:nvSpPr>
        <p:spPr>
          <a:xfrm>
            <a:off x="1066038" y="3780282"/>
            <a:ext cx="4500372" cy="315468"/>
          </a:xfrm>
          <a:prstGeom prst="rect">
            <a:avLst/>
          </a:prstGeom>
          <a:noFill/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cxnSp>
        <p:nvCxnSpPr>
          <p:cNvPr id="214" name="Straight Connector 213"/>
          <p:cNvCxnSpPr/>
          <p:nvPr/>
        </p:nvCxnSpPr>
        <p:spPr>
          <a:xfrm>
            <a:off x="7096126" y="4853686"/>
            <a:ext cx="3175" cy="1050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/>
          <p:nvPr/>
        </p:nvCxnSpPr>
        <p:spPr>
          <a:xfrm>
            <a:off x="8036180" y="4853686"/>
            <a:ext cx="3175" cy="105003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/>
          <p:nvPr/>
        </p:nvCxnSpPr>
        <p:spPr>
          <a:xfrm>
            <a:off x="6238876" y="4853686"/>
            <a:ext cx="3175" cy="10500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/>
          <p:cNvCxnSpPr/>
          <p:nvPr/>
        </p:nvCxnSpPr>
        <p:spPr>
          <a:xfrm>
            <a:off x="8953501" y="4853686"/>
            <a:ext cx="3175" cy="10500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>
            <a:off x="6238876" y="4853687"/>
            <a:ext cx="2714625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180"/>
          <p:cNvSpPr/>
          <p:nvPr/>
        </p:nvSpPr>
        <p:spPr>
          <a:xfrm>
            <a:off x="6223508" y="4868037"/>
            <a:ext cx="905510" cy="255270"/>
          </a:xfrm>
          <a:prstGeom prst="rect">
            <a:avLst/>
          </a:prstGeom>
          <a:solidFill>
            <a:srgbClr val="98F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277495">
              <a:lnSpc>
                <a:spcPts val="163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규격</a:t>
            </a:r>
          </a:p>
        </p:txBody>
      </p:sp>
      <p:sp>
        <p:nvSpPr>
          <p:cNvPr id="81" name="Rectangle 181"/>
          <p:cNvSpPr/>
          <p:nvPr/>
        </p:nvSpPr>
        <p:spPr>
          <a:xfrm>
            <a:off x="7129019" y="4868037"/>
            <a:ext cx="907161" cy="255270"/>
          </a:xfrm>
          <a:prstGeom prst="rect">
            <a:avLst/>
          </a:prstGeom>
          <a:solidFill>
            <a:srgbClr val="98F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206375">
              <a:lnSpc>
                <a:spcPts val="163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L (mm)</a:t>
            </a:r>
          </a:p>
        </p:txBody>
      </p:sp>
      <p:sp>
        <p:nvSpPr>
          <p:cNvPr id="82" name="Rectangle 182"/>
          <p:cNvSpPr/>
          <p:nvPr/>
        </p:nvSpPr>
        <p:spPr>
          <a:xfrm>
            <a:off x="8036179" y="4868037"/>
            <a:ext cx="905510" cy="255270"/>
          </a:xfrm>
          <a:prstGeom prst="rect">
            <a:avLst/>
          </a:prstGeom>
          <a:solidFill>
            <a:srgbClr val="98F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69545">
              <a:lnSpc>
                <a:spcPts val="163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중량(kg)</a:t>
            </a:r>
          </a:p>
        </p:txBody>
      </p:sp>
      <p:cxnSp>
        <p:nvCxnSpPr>
          <p:cNvPr id="219" name="Straight Connector 218"/>
          <p:cNvCxnSpPr/>
          <p:nvPr/>
        </p:nvCxnSpPr>
        <p:spPr>
          <a:xfrm>
            <a:off x="6238876" y="5123308"/>
            <a:ext cx="2714625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/>
          <p:nvPr/>
        </p:nvCxnSpPr>
        <p:spPr>
          <a:xfrm>
            <a:off x="6238876" y="5378705"/>
            <a:ext cx="2714625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/>
          <p:nvPr/>
        </p:nvCxnSpPr>
        <p:spPr>
          <a:xfrm>
            <a:off x="6238876" y="5634102"/>
            <a:ext cx="2714625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/>
          <p:nvPr/>
        </p:nvCxnSpPr>
        <p:spPr>
          <a:xfrm>
            <a:off x="6238876" y="5903723"/>
            <a:ext cx="2714625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3" name="직사각형 222"/>
          <p:cNvSpPr/>
          <p:nvPr/>
        </p:nvSpPr>
        <p:spPr>
          <a:xfrm>
            <a:off x="381762" y="457200"/>
            <a:ext cx="9143238" cy="381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4" name="Rectangle 136"/>
          <p:cNvSpPr/>
          <p:nvPr/>
        </p:nvSpPr>
        <p:spPr>
          <a:xfrm>
            <a:off x="381762" y="472440"/>
            <a:ext cx="8838438" cy="35052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493395">
              <a:lnSpc>
                <a:spcPts val="2390"/>
              </a:lnSpc>
            </a:pPr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2. </a:t>
            </a:r>
            <a:r>
              <a:rPr lang="ko-KR" altLang="en-US" sz="20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시스템 비계 기본부재 목록</a:t>
            </a:r>
            <a:endParaRPr lang="en-US" altLang="ko-KR" sz="2000" dirty="0">
              <a:ln>
                <a:solidFill>
                  <a:schemeClr val="tx1"/>
                </a:solidFill>
              </a:ln>
              <a:solidFill>
                <a:srgbClr val="FFFF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 185"/>
          <p:cNvSpPr/>
          <p:nvPr/>
        </p:nvSpPr>
        <p:spPr>
          <a:xfrm>
            <a:off x="381762" y="264542"/>
            <a:ext cx="9144000" cy="6330569"/>
          </a:xfrm>
          <a:prstGeom prst="rect">
            <a:avLst/>
          </a:prstGeom>
          <a:noFill/>
          <a:ln w="3175"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4518660">
              <a:lnSpc>
                <a:spcPts val="2390"/>
              </a:lnSpc>
            </a:pPr>
            <a:r>
              <a:rPr lang="en-US" altLang="ko-KR" sz="170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◊ </a:t>
            </a:r>
            <a:r>
              <a:rPr lang="en-US" altLang="ko-KR" sz="17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핸드 브레이스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4518660">
              <a:lnSpc>
                <a:spcPts val="2385"/>
              </a:lnSpc>
            </a:pPr>
            <a:r>
              <a:rPr lang="en-US" altLang="ko-KR" sz="15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수직재에 연결되는 부재이며 안전난간대의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4518660">
              <a:lnSpc>
                <a:spcPts val="1460"/>
              </a:lnSpc>
            </a:pPr>
            <a:r>
              <a:rPr lang="en-US" altLang="ko-KR" sz="15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역할과 함께, 비계에 작용하는 하중을 견딜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4518660">
              <a:lnSpc>
                <a:spcPts val="1460"/>
              </a:lnSpc>
            </a:pPr>
            <a:r>
              <a:rPr lang="en-US" altLang="ko-KR" sz="15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수 있도록 하고, 좌굴 방지를 위하여 수직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4518660">
              <a:lnSpc>
                <a:spcPts val="1450"/>
              </a:lnSpc>
            </a:pPr>
            <a:r>
              <a:rPr lang="en-US" altLang="ko-KR" sz="15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재와 수직재를 연결하여 고정하는 부재를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4518660">
              <a:lnSpc>
                <a:spcPts val="1465"/>
              </a:lnSpc>
            </a:pPr>
            <a:r>
              <a:rPr lang="en-US" altLang="ko-KR" sz="15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말한다. 수평재와 가새재 두 부재의 조립으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4518660">
              <a:lnSpc>
                <a:spcPts val="1450"/>
              </a:lnSpc>
            </a:pPr>
            <a:r>
              <a:rPr lang="en-US" altLang="ko-KR" sz="15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로 구성된다.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704215">
              <a:lnSpc>
                <a:spcPts val="1685"/>
              </a:lnSpc>
            </a:pPr>
            <a:r>
              <a:rPr lang="en-US" altLang="ko-KR" sz="15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핸드브레이스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834390">
              <a:lnSpc>
                <a:spcPts val="1960"/>
              </a:lnSpc>
              <a:tabLst>
                <a:tab pos="1622552" algn="l"/>
                <a:tab pos="2537968" algn="l"/>
              </a:tabLst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SHB-18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1780.4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9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</p:txBody>
      </p:sp>
      <p:sp>
        <p:nvSpPr>
          <p:cNvPr id="5" name="Rectangle 225"/>
          <p:cNvSpPr/>
          <p:nvPr/>
        </p:nvSpPr>
        <p:spPr>
          <a:xfrm>
            <a:off x="531876" y="989076"/>
            <a:ext cx="8814816" cy="406908"/>
          </a:xfrm>
          <a:prstGeom prst="rect">
            <a:avLst/>
          </a:prstGeom>
          <a:noFill/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2536190">
              <a:lnSpc>
                <a:spcPts val="2745"/>
              </a:lnSpc>
            </a:pPr>
            <a:r>
              <a:rPr lang="en-US" altLang="ko-KR" sz="2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3) 핸드브레이스 ( HAND BRACE )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4108" y="1891284"/>
            <a:ext cx="3523488" cy="2514600"/>
          </a:xfrm>
          <a:prstGeom prst="rect">
            <a:avLst/>
          </a:prstGeom>
        </p:spPr>
      </p:pic>
      <p:cxnSp>
        <p:nvCxnSpPr>
          <p:cNvPr id="304" name="Straight Connector 303"/>
          <p:cNvCxnSpPr/>
          <p:nvPr/>
        </p:nvCxnSpPr>
        <p:spPr>
          <a:xfrm>
            <a:off x="1881125" y="5138040"/>
            <a:ext cx="3175" cy="5388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/>
          <p:nvPr/>
        </p:nvCxnSpPr>
        <p:spPr>
          <a:xfrm>
            <a:off x="2596643" y="5138040"/>
            <a:ext cx="3175" cy="5388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1115442" y="5138040"/>
            <a:ext cx="3175" cy="5388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/>
          <p:nvPr/>
        </p:nvCxnSpPr>
        <p:spPr>
          <a:xfrm>
            <a:off x="3337815" y="5138040"/>
            <a:ext cx="3175" cy="5388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/>
          <p:cNvCxnSpPr/>
          <p:nvPr/>
        </p:nvCxnSpPr>
        <p:spPr>
          <a:xfrm>
            <a:off x="1115442" y="5138040"/>
            <a:ext cx="2222373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26"/>
          <p:cNvSpPr/>
          <p:nvPr/>
        </p:nvSpPr>
        <p:spPr>
          <a:xfrm>
            <a:off x="1129793" y="5152390"/>
            <a:ext cx="732663" cy="255016"/>
          </a:xfrm>
          <a:prstGeom prst="rect">
            <a:avLst/>
          </a:prstGeom>
          <a:solidFill>
            <a:srgbClr val="98F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89865">
              <a:lnSpc>
                <a:spcPts val="163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규격</a:t>
            </a:r>
          </a:p>
        </p:txBody>
      </p:sp>
      <p:sp>
        <p:nvSpPr>
          <p:cNvPr id="7" name="Rectangle 227"/>
          <p:cNvSpPr/>
          <p:nvPr/>
        </p:nvSpPr>
        <p:spPr>
          <a:xfrm>
            <a:off x="1862455" y="5152390"/>
            <a:ext cx="734060" cy="255016"/>
          </a:xfrm>
          <a:prstGeom prst="rect">
            <a:avLst/>
          </a:prstGeom>
          <a:solidFill>
            <a:srgbClr val="98F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20015">
              <a:lnSpc>
                <a:spcPts val="163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L (mm)</a:t>
            </a:r>
          </a:p>
        </p:txBody>
      </p:sp>
      <p:sp>
        <p:nvSpPr>
          <p:cNvPr id="8" name="Rectangle 228"/>
          <p:cNvSpPr/>
          <p:nvPr/>
        </p:nvSpPr>
        <p:spPr>
          <a:xfrm>
            <a:off x="2596643" y="5152390"/>
            <a:ext cx="726821" cy="255016"/>
          </a:xfrm>
          <a:prstGeom prst="rect">
            <a:avLst/>
          </a:prstGeom>
          <a:solidFill>
            <a:srgbClr val="98F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80010">
              <a:lnSpc>
                <a:spcPts val="163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중량(kg)</a:t>
            </a:r>
          </a:p>
        </p:txBody>
      </p:sp>
      <p:cxnSp>
        <p:nvCxnSpPr>
          <p:cNvPr id="309" name="Straight Connector 308"/>
          <p:cNvCxnSpPr/>
          <p:nvPr/>
        </p:nvCxnSpPr>
        <p:spPr>
          <a:xfrm>
            <a:off x="1115442" y="5407407"/>
            <a:ext cx="2222373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/>
          <p:cNvCxnSpPr/>
          <p:nvPr/>
        </p:nvCxnSpPr>
        <p:spPr>
          <a:xfrm>
            <a:off x="1115442" y="5676901"/>
            <a:ext cx="2222373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직사각형 139"/>
          <p:cNvSpPr/>
          <p:nvPr/>
        </p:nvSpPr>
        <p:spPr>
          <a:xfrm>
            <a:off x="381762" y="457200"/>
            <a:ext cx="9143238" cy="381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1" name="Rectangle 136"/>
          <p:cNvSpPr/>
          <p:nvPr/>
        </p:nvSpPr>
        <p:spPr>
          <a:xfrm>
            <a:off x="381762" y="472440"/>
            <a:ext cx="8838438" cy="35052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493395">
              <a:lnSpc>
                <a:spcPts val="2390"/>
              </a:lnSpc>
            </a:pPr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3. </a:t>
            </a:r>
            <a:r>
              <a:rPr lang="ko-KR" altLang="en-US" sz="20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시스템 비계 기본부재 목록</a:t>
            </a:r>
            <a:endParaRPr lang="en-US" altLang="ko-KR" sz="2000" dirty="0">
              <a:ln>
                <a:solidFill>
                  <a:schemeClr val="tx1"/>
                </a:solidFill>
              </a:ln>
              <a:solidFill>
                <a:srgbClr val="FFFF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/>
          <p:cNvSpPr/>
          <p:nvPr/>
        </p:nvSpPr>
        <p:spPr>
          <a:xfrm>
            <a:off x="381762" y="264542"/>
            <a:ext cx="9144000" cy="6330569"/>
          </a:xfrm>
          <a:prstGeom prst="rect">
            <a:avLst/>
          </a:prstGeom>
          <a:noFill/>
          <a:ln w="3175"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4782820">
              <a:lnSpc>
                <a:spcPts val="2340"/>
              </a:lnSpc>
            </a:pPr>
            <a:r>
              <a:rPr lang="en-US" altLang="ko-KR" sz="1700" dirty="0">
                <a:solidFill>
                  <a:srgbClr val="00000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◊ </a:t>
            </a:r>
            <a:r>
              <a:rPr lang="en-US" altLang="ko-KR" sz="17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안전발판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4782820">
              <a:lnSpc>
                <a:spcPts val="2385"/>
              </a:lnSpc>
            </a:pPr>
            <a:r>
              <a:rPr lang="en-US" altLang="ko-KR" sz="15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고소에서 추락이나 발이 빠질 위험이 있는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1439545">
              <a:lnSpc>
                <a:spcPts val="1460"/>
              </a:lnSpc>
              <a:tabLst>
                <a:tab pos="4795520" algn="l"/>
              </a:tabLst>
            </a:pPr>
            <a:r>
              <a:rPr lang="en-US" altLang="ko-KR" sz="15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안전발판</a:t>
            </a:r>
            <a:r>
              <a:rPr lang="en-US" altLang="ko-KR" dirty="0"/>
              <a:t>	</a:t>
            </a:r>
            <a:r>
              <a:rPr lang="en-US" altLang="ko-KR" sz="15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장소에 근로자가 안전하게 작업할 수 있는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4782820">
              <a:lnSpc>
                <a:spcPts val="1460"/>
              </a:lnSpc>
            </a:pPr>
            <a:r>
              <a:rPr lang="en-US" altLang="ko-KR" sz="15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공간과 자재운반 등 안전하게 이동할 수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1303655">
              <a:lnSpc>
                <a:spcPts val="1450"/>
              </a:lnSpc>
              <a:tabLst>
                <a:tab pos="2148332" algn="l"/>
                <a:tab pos="2960116" algn="l"/>
                <a:tab pos="4795520" algn="l"/>
              </a:tabLst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DS-518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1829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14</a:t>
            </a:r>
            <a:r>
              <a:rPr lang="en-US" altLang="ko-KR" dirty="0"/>
              <a:t>	</a:t>
            </a:r>
            <a:r>
              <a:rPr lang="en-US" altLang="ko-KR" sz="15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있는 공간을 확보하기 위해 설치해 놓은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4782820">
              <a:lnSpc>
                <a:spcPts val="1460"/>
              </a:lnSpc>
            </a:pPr>
            <a:r>
              <a:rPr lang="en-US" altLang="ko-KR" sz="15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발판을 말한다.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</p:txBody>
      </p:sp>
      <p:sp>
        <p:nvSpPr>
          <p:cNvPr id="272" name="Rectangle 271"/>
          <p:cNvSpPr/>
          <p:nvPr/>
        </p:nvSpPr>
        <p:spPr>
          <a:xfrm>
            <a:off x="531876" y="964692"/>
            <a:ext cx="8814816" cy="406908"/>
          </a:xfrm>
          <a:prstGeom prst="rect">
            <a:avLst/>
          </a:prstGeom>
          <a:noFill/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214370">
              <a:lnSpc>
                <a:spcPts val="2745"/>
              </a:lnSpc>
            </a:pPr>
            <a:r>
              <a:rPr lang="en-US" altLang="ko-KR" sz="2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4) 안전발판 ( PLANK)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9013" y="1516507"/>
            <a:ext cx="5873369" cy="2058924"/>
          </a:xfrm>
          <a:prstGeom prst="rect">
            <a:avLst/>
          </a:prstGeom>
        </p:spPr>
      </p:pic>
      <p:cxnSp>
        <p:nvCxnSpPr>
          <p:cNvPr id="392" name="Straight Connector 391"/>
          <p:cNvCxnSpPr/>
          <p:nvPr/>
        </p:nvCxnSpPr>
        <p:spPr>
          <a:xfrm>
            <a:off x="2324101" y="5092573"/>
            <a:ext cx="3175" cy="5387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/>
          <p:cNvCxnSpPr/>
          <p:nvPr/>
        </p:nvCxnSpPr>
        <p:spPr>
          <a:xfrm>
            <a:off x="3058288" y="5092573"/>
            <a:ext cx="3175" cy="5387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/>
          <p:cNvCxnSpPr/>
          <p:nvPr/>
        </p:nvCxnSpPr>
        <p:spPr>
          <a:xfrm>
            <a:off x="1577087" y="5092573"/>
            <a:ext cx="3175" cy="5387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/>
          <p:cNvCxnSpPr/>
          <p:nvPr/>
        </p:nvCxnSpPr>
        <p:spPr>
          <a:xfrm>
            <a:off x="3810001" y="5092573"/>
            <a:ext cx="3175" cy="5387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/>
          <p:cNvCxnSpPr/>
          <p:nvPr/>
        </p:nvCxnSpPr>
        <p:spPr>
          <a:xfrm>
            <a:off x="1577086" y="5092574"/>
            <a:ext cx="2232914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Rectangle 272"/>
          <p:cNvSpPr/>
          <p:nvPr/>
        </p:nvSpPr>
        <p:spPr>
          <a:xfrm>
            <a:off x="1591310" y="5106924"/>
            <a:ext cx="732790" cy="255016"/>
          </a:xfrm>
          <a:prstGeom prst="rect">
            <a:avLst/>
          </a:prstGeom>
          <a:solidFill>
            <a:srgbClr val="98F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89865">
              <a:lnSpc>
                <a:spcPts val="163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규격</a:t>
            </a:r>
          </a:p>
        </p:txBody>
      </p:sp>
      <p:sp>
        <p:nvSpPr>
          <p:cNvPr id="274" name="Rectangle 273"/>
          <p:cNvSpPr/>
          <p:nvPr/>
        </p:nvSpPr>
        <p:spPr>
          <a:xfrm>
            <a:off x="2324100" y="5106924"/>
            <a:ext cx="734060" cy="255016"/>
          </a:xfrm>
          <a:prstGeom prst="rect">
            <a:avLst/>
          </a:prstGeom>
          <a:solidFill>
            <a:srgbClr val="98F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20015">
              <a:lnSpc>
                <a:spcPts val="163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L (mm)</a:t>
            </a:r>
          </a:p>
        </p:txBody>
      </p:sp>
      <p:sp>
        <p:nvSpPr>
          <p:cNvPr id="275" name="Rectangle 274"/>
          <p:cNvSpPr/>
          <p:nvPr/>
        </p:nvSpPr>
        <p:spPr>
          <a:xfrm>
            <a:off x="3058288" y="5106924"/>
            <a:ext cx="726821" cy="255016"/>
          </a:xfrm>
          <a:prstGeom prst="rect">
            <a:avLst/>
          </a:prstGeom>
          <a:solidFill>
            <a:srgbClr val="98FF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80010">
              <a:lnSpc>
                <a:spcPts val="163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중량(kg)</a:t>
            </a:r>
          </a:p>
        </p:txBody>
      </p:sp>
      <p:cxnSp>
        <p:nvCxnSpPr>
          <p:cNvPr id="397" name="Straight Connector 396"/>
          <p:cNvCxnSpPr/>
          <p:nvPr/>
        </p:nvCxnSpPr>
        <p:spPr>
          <a:xfrm>
            <a:off x="1577086" y="5361941"/>
            <a:ext cx="2232914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/>
          <p:cNvCxnSpPr/>
          <p:nvPr/>
        </p:nvCxnSpPr>
        <p:spPr>
          <a:xfrm>
            <a:off x="1577086" y="5631308"/>
            <a:ext cx="2232914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직사각형 139"/>
          <p:cNvSpPr/>
          <p:nvPr/>
        </p:nvSpPr>
        <p:spPr>
          <a:xfrm>
            <a:off x="381762" y="457200"/>
            <a:ext cx="9143238" cy="381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1" name="Rectangle 136"/>
          <p:cNvSpPr/>
          <p:nvPr/>
        </p:nvSpPr>
        <p:spPr>
          <a:xfrm>
            <a:off x="381762" y="472440"/>
            <a:ext cx="8838438" cy="35052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493395">
              <a:lnSpc>
                <a:spcPts val="2390"/>
              </a:lnSpc>
            </a:pPr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4. 시스템 비계 기본부재 목록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Rectangle 320"/>
          <p:cNvSpPr/>
          <p:nvPr/>
        </p:nvSpPr>
        <p:spPr>
          <a:xfrm>
            <a:off x="381762" y="264542"/>
            <a:ext cx="9144000" cy="6330569"/>
          </a:xfrm>
          <a:prstGeom prst="rect">
            <a:avLst/>
          </a:prstGeom>
          <a:noFill/>
          <a:ln w="3175"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516890">
              <a:lnSpc>
                <a:spcPts val="1630"/>
              </a:lnSpc>
              <a:tabLst>
                <a:tab pos="846836" algn="l"/>
              </a:tabLst>
            </a:pPr>
            <a:r>
              <a:rPr lang="en-US" altLang="ko-KR" sz="1100" dirty="0">
                <a:solidFill>
                  <a:srgbClr val="000000"/>
                </a:solidFill>
              </a:rPr>
              <a:t>1. 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수직재의 바닥은 작용한 하중을 안전하게 기초에 전달할 수 있도록 자키 베이스를 사용한다</a:t>
            </a:r>
            <a:r>
              <a:rPr lang="en-US" altLang="ko-KR" sz="1100" dirty="0">
                <a:solidFill>
                  <a:srgbClr val="000000"/>
                </a:solidFill>
              </a:rPr>
              <a:t>. 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또한</a:t>
            </a:r>
            <a:r>
              <a:rPr lang="en-US" altLang="ko-KR" sz="1100" dirty="0">
                <a:solidFill>
                  <a:srgbClr val="000000"/>
                </a:solidFill>
              </a:rPr>
              <a:t>, 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수직재의 바닥에 고저</a:t>
            </a:r>
          </a:p>
          <a:p>
            <a:pPr indent="1741170">
              <a:lnSpc>
                <a:spcPts val="166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차가 있을 경우에는 자키 베이스를 사용하여 각 수직재를 수평과 수직으로 유지하여야 한다</a:t>
            </a:r>
            <a:r>
              <a:rPr lang="en-US" altLang="ko-KR" sz="1100" dirty="0">
                <a:solidFill>
                  <a:srgbClr val="000000"/>
                </a:solidFill>
              </a:rPr>
              <a:t>.</a:t>
            </a:r>
          </a:p>
          <a:p>
            <a:pPr indent="1550670">
              <a:lnSpc>
                <a:spcPts val="2255"/>
              </a:lnSpc>
            </a:pPr>
            <a:r>
              <a:rPr lang="en-US" altLang="ko-KR" sz="1100" dirty="0">
                <a:solidFill>
                  <a:srgbClr val="000000"/>
                </a:solidFill>
              </a:rPr>
              <a:t>2. 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시스템비계의 모서리 부분에서는 수직재 상호간을 부재별 연결고리로 견고히 결속 한다</a:t>
            </a:r>
            <a:r>
              <a:rPr lang="en-US" altLang="ko-KR" sz="1100" dirty="0">
                <a:solidFill>
                  <a:srgbClr val="000000"/>
                </a:solidFill>
              </a:rPr>
              <a:t>.</a:t>
            </a:r>
          </a:p>
          <a:p>
            <a:pPr indent="701040">
              <a:lnSpc>
                <a:spcPts val="2255"/>
              </a:lnSpc>
            </a:pPr>
            <a:r>
              <a:rPr lang="en-US" altLang="ko-KR" sz="1100" dirty="0">
                <a:solidFill>
                  <a:srgbClr val="000000"/>
                </a:solidFill>
              </a:rPr>
              <a:t>3. 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핸드 브레이스는 각 단</a:t>
            </a:r>
            <a:r>
              <a:rPr lang="en-US" altLang="ko-KR" sz="1100" dirty="0">
                <a:solidFill>
                  <a:srgbClr val="000000"/>
                </a:solidFill>
              </a:rPr>
              <a:t>, 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각 스팬 마다 설치하고 결속 부분은 진동 등으로 탈락하지 않도록 이탈방지를 하여야 한다</a:t>
            </a:r>
            <a:r>
              <a:rPr lang="en-US" altLang="ko-KR" sz="1100" dirty="0">
                <a:solidFill>
                  <a:srgbClr val="000000"/>
                </a:solidFill>
              </a:rPr>
              <a:t>.</a:t>
            </a:r>
          </a:p>
          <a:p>
            <a:pPr indent="588645">
              <a:lnSpc>
                <a:spcPts val="2200"/>
              </a:lnSpc>
            </a:pPr>
            <a:r>
              <a:rPr lang="en-US" altLang="ko-KR" sz="1100" dirty="0">
                <a:solidFill>
                  <a:srgbClr val="000000"/>
                </a:solidFill>
              </a:rPr>
              <a:t>4. 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작업상 부득이하게 일부의 핸드브레이스를 제거할 때에는 그 사이에 수평재를 설치하고 벽 연결이 설치되어 있는 단은</a:t>
            </a:r>
          </a:p>
          <a:p>
            <a:pPr indent="3969385">
              <a:lnSpc>
                <a:spcPts val="166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해체하지 말아야 한다</a:t>
            </a:r>
            <a:r>
              <a:rPr lang="en-US" altLang="ko-KR" sz="1100" dirty="0">
                <a:solidFill>
                  <a:srgbClr val="000000"/>
                </a:solidFill>
              </a:rPr>
              <a:t>.</a:t>
            </a:r>
          </a:p>
          <a:p>
            <a:pPr indent="579120">
              <a:lnSpc>
                <a:spcPts val="2190"/>
              </a:lnSpc>
            </a:pPr>
            <a:r>
              <a:rPr lang="en-US" altLang="ko-KR" sz="1100" dirty="0">
                <a:solidFill>
                  <a:srgbClr val="000000"/>
                </a:solidFill>
              </a:rPr>
              <a:t>5. 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벽 연결은 수직방향 </a:t>
            </a:r>
            <a:r>
              <a:rPr lang="en-US" altLang="ko-KR" sz="1100" dirty="0">
                <a:solidFill>
                  <a:srgbClr val="000000"/>
                </a:solidFill>
              </a:rPr>
              <a:t>6m 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이하</a:t>
            </a:r>
            <a:r>
              <a:rPr lang="en-US" altLang="ko-KR" sz="1100" dirty="0">
                <a:solidFill>
                  <a:srgbClr val="000000"/>
                </a:solidFill>
              </a:rPr>
              <a:t>, 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수평방향 </a:t>
            </a:r>
            <a:r>
              <a:rPr lang="en-US" altLang="ko-KR" sz="1100" dirty="0">
                <a:solidFill>
                  <a:srgbClr val="000000"/>
                </a:solidFill>
              </a:rPr>
              <a:t>8m 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이하로 설치하여야 한다</a:t>
            </a:r>
            <a:r>
              <a:rPr lang="en-US" altLang="ko-KR" sz="1100" dirty="0">
                <a:solidFill>
                  <a:srgbClr val="000000"/>
                </a:solidFill>
              </a:rPr>
              <a:t>. 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단</a:t>
            </a:r>
            <a:r>
              <a:rPr lang="en-US" altLang="ko-KR" sz="1100" dirty="0">
                <a:solidFill>
                  <a:srgbClr val="000000"/>
                </a:solidFill>
              </a:rPr>
              <a:t>, 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시스템비계의 측면적 기준 </a:t>
            </a:r>
            <a:r>
              <a:rPr lang="en-US" altLang="ko-KR" sz="1100" dirty="0">
                <a:solidFill>
                  <a:srgbClr val="000000"/>
                </a:solidFill>
              </a:rPr>
              <a:t>45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㎡ 이내마다 벽체</a:t>
            </a:r>
          </a:p>
          <a:p>
            <a:pPr indent="3249930">
              <a:lnSpc>
                <a:spcPts val="1660"/>
              </a:lnSpc>
            </a:pP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이내마다 벽체 및 구조물에 고정하여야 한다</a:t>
            </a:r>
            <a:r>
              <a:rPr lang="en-US" altLang="ko-KR" sz="1100" dirty="0">
                <a:solidFill>
                  <a:srgbClr val="000000"/>
                </a:solidFill>
              </a:rPr>
              <a:t>.</a:t>
            </a:r>
          </a:p>
          <a:p>
            <a:pPr indent="3181350">
              <a:lnSpc>
                <a:spcPts val="2265"/>
              </a:lnSpc>
            </a:pPr>
            <a:r>
              <a:rPr lang="en-US" altLang="ko-KR" sz="1100" dirty="0">
                <a:solidFill>
                  <a:srgbClr val="000000"/>
                </a:solidFill>
              </a:rPr>
              <a:t>6. 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안전발판은 높이 </a:t>
            </a:r>
            <a:r>
              <a:rPr lang="en-US" altLang="ko-KR" sz="1100" dirty="0">
                <a:solidFill>
                  <a:srgbClr val="000000"/>
                </a:solidFill>
              </a:rPr>
              <a:t>1.8M 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마다 설치한다</a:t>
            </a:r>
            <a:r>
              <a:rPr lang="en-US" altLang="ko-KR" sz="1100" dirty="0">
                <a:solidFill>
                  <a:srgbClr val="000000"/>
                </a:solidFill>
              </a:rPr>
              <a:t>.</a:t>
            </a:r>
          </a:p>
          <a:p>
            <a:pPr indent="2266950">
              <a:lnSpc>
                <a:spcPts val="2255"/>
              </a:lnSpc>
            </a:pPr>
            <a:r>
              <a:rPr lang="en-US" altLang="ko-KR" sz="1100" dirty="0">
                <a:solidFill>
                  <a:srgbClr val="000000"/>
                </a:solidFill>
              </a:rPr>
              <a:t>7. 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분진망은 일반 모기장으로 하며</a:t>
            </a:r>
            <a:r>
              <a:rPr lang="en-US" altLang="ko-KR" sz="1100" dirty="0">
                <a:solidFill>
                  <a:srgbClr val="000000"/>
                </a:solidFill>
              </a:rPr>
              <a:t>, </a:t>
            </a:r>
            <a:r>
              <a:rPr lang="en-US" altLang="ko-KR" sz="11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외부비계 작업 완료 후 설치한다</a:t>
            </a:r>
            <a:r>
              <a:rPr lang="en-US" altLang="ko-KR" sz="1100" dirty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</p:txBody>
      </p:sp>
      <p:sp>
        <p:nvSpPr>
          <p:cNvPr id="361" name="Rectangle 360"/>
          <p:cNvSpPr/>
          <p:nvPr/>
        </p:nvSpPr>
        <p:spPr>
          <a:xfrm>
            <a:off x="487680" y="957072"/>
            <a:ext cx="8918448" cy="406908"/>
          </a:xfrm>
          <a:prstGeom prst="rect">
            <a:avLst/>
          </a:prstGeom>
          <a:noFill/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089275">
              <a:lnSpc>
                <a:spcPts val="2745"/>
              </a:lnSpc>
            </a:pPr>
            <a:r>
              <a:rPr lang="en-US" altLang="ko-KR" sz="2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2) 시스템비계 시공일반</a:t>
            </a:r>
          </a:p>
        </p:txBody>
      </p:sp>
      <p:sp>
        <p:nvSpPr>
          <p:cNvPr id="129" name="직사각형 128"/>
          <p:cNvSpPr/>
          <p:nvPr/>
        </p:nvSpPr>
        <p:spPr>
          <a:xfrm>
            <a:off x="381762" y="457200"/>
            <a:ext cx="9143238" cy="381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0" name="Rectangle 136"/>
          <p:cNvSpPr/>
          <p:nvPr/>
        </p:nvSpPr>
        <p:spPr>
          <a:xfrm>
            <a:off x="381762" y="472440"/>
            <a:ext cx="8838438" cy="35052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493395">
              <a:lnSpc>
                <a:spcPts val="2390"/>
              </a:lnSpc>
            </a:pPr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6. 시스템 </a:t>
            </a:r>
            <a:r>
              <a:rPr lang="en-US" altLang="ko-KR" sz="2000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비계</a:t>
            </a:r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0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구성도 및 시공</a:t>
            </a:r>
            <a:endParaRPr lang="en-US" altLang="ko-KR" sz="2000" dirty="0">
              <a:ln>
                <a:solidFill>
                  <a:schemeClr val="tx1"/>
                </a:solidFill>
              </a:ln>
              <a:solidFill>
                <a:srgbClr val="FFFF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Rectangle 363"/>
          <p:cNvSpPr/>
          <p:nvPr/>
        </p:nvSpPr>
        <p:spPr>
          <a:xfrm>
            <a:off x="381762" y="264542"/>
            <a:ext cx="9144000" cy="6330569"/>
          </a:xfrm>
          <a:prstGeom prst="rect">
            <a:avLst/>
          </a:prstGeom>
          <a:noFill/>
          <a:ln w="3175"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1092835">
              <a:lnSpc>
                <a:spcPts val="2695"/>
              </a:lnSpc>
              <a:tabLst>
                <a:tab pos="6902704" algn="l"/>
              </a:tabLst>
            </a:pPr>
            <a:r>
              <a:rPr lang="en-US" altLang="ko-KR" sz="2000" dirty="0"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3. 부위별 시공7.순시서스템 비계 구성도 및 시공</a:t>
            </a:r>
            <a:r>
              <a:rPr lang="en-US" altLang="ko-KR" dirty="0"/>
              <a:t>	</a:t>
            </a:r>
            <a:r>
              <a:rPr lang="en-US" altLang="ko-KR" sz="1900" dirty="0"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www.dsjh.co.kr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901065">
              <a:lnSpc>
                <a:spcPts val="2165"/>
              </a:lnSpc>
            </a:pPr>
            <a:r>
              <a:rPr lang="en-US" altLang="ko-KR" sz="2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3) 세부 설치도 (핸드브레이스, 수평재)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</p:txBody>
      </p:sp>
      <p:sp>
        <p:nvSpPr>
          <p:cNvPr id="404" name="Rectangle 403"/>
          <p:cNvSpPr/>
          <p:nvPr/>
        </p:nvSpPr>
        <p:spPr>
          <a:xfrm>
            <a:off x="6536436" y="858012"/>
            <a:ext cx="2808732" cy="406908"/>
          </a:xfrm>
          <a:prstGeom prst="rect">
            <a:avLst/>
          </a:prstGeom>
          <a:noFill/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834390">
              <a:lnSpc>
                <a:spcPts val="2740"/>
              </a:lnSpc>
            </a:pPr>
            <a:r>
              <a:rPr lang="en-US" altLang="ko-KR" sz="2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작업방법</a:t>
            </a:r>
          </a:p>
        </p:txBody>
      </p:sp>
      <p:sp>
        <p:nvSpPr>
          <p:cNvPr id="405" name="Rectangle 404"/>
          <p:cNvSpPr/>
          <p:nvPr/>
        </p:nvSpPr>
        <p:spPr>
          <a:xfrm>
            <a:off x="6537198" y="1302258"/>
            <a:ext cx="2810256" cy="4709160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1129030">
              <a:lnSpc>
                <a:spcPts val="1815"/>
              </a:lnSpc>
            </a:pPr>
            <a:r>
              <a:rPr lang="en-US" altLang="ko-KR" sz="10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(설치 예)</a:t>
            </a:r>
          </a:p>
          <a:p>
            <a:pPr indent="839470">
              <a:lnSpc>
                <a:spcPts val="1460"/>
              </a:lnSpc>
            </a:pPr>
            <a:r>
              <a:rPr lang="en-US" altLang="ko-KR" sz="10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-핸드브레이스 설치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469265">
              <a:lnSpc>
                <a:spcPts val="1715"/>
              </a:lnSpc>
            </a:pPr>
            <a:r>
              <a:rPr lang="en-US" altLang="ko-KR" sz="10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비계 바깥쪽 난간대 역할 및 하중 분산</a:t>
            </a:r>
          </a:p>
          <a:p>
            <a:pPr indent="1454150">
              <a:lnSpc>
                <a:spcPts val="1220"/>
              </a:lnSpc>
            </a:pPr>
            <a:r>
              <a:rPr lang="en-US" altLang="ko-KR" sz="10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역할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1031875">
              <a:lnSpc>
                <a:spcPts val="1980"/>
              </a:lnSpc>
            </a:pPr>
            <a:r>
              <a:rPr lang="en-US" altLang="ko-KR" sz="10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-수평재 설치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920750">
              <a:lnSpc>
                <a:spcPts val="1725"/>
              </a:lnSpc>
            </a:pPr>
            <a:r>
              <a:rPr lang="en-US" altLang="ko-KR" sz="10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비계 안쪽 난간대 역할</a:t>
            </a:r>
          </a:p>
          <a:p>
            <a:pPr indent="427990">
              <a:lnSpc>
                <a:spcPts val="1460"/>
              </a:lnSpc>
            </a:pPr>
            <a:r>
              <a:rPr lang="en-US" altLang="ko-KR" sz="10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비계 내부에 설치하여 안전발판 설치 역</a:t>
            </a:r>
          </a:p>
          <a:p>
            <a:pPr indent="1518285">
              <a:lnSpc>
                <a:spcPts val="1210"/>
              </a:lnSpc>
            </a:pPr>
            <a:r>
              <a:rPr lang="en-US" altLang="ko-KR" sz="10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할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0268" y="1390016"/>
            <a:ext cx="5756148" cy="4596257"/>
          </a:xfrm>
          <a:prstGeom prst="rect">
            <a:avLst/>
          </a:prstGeom>
        </p:spPr>
      </p:pic>
      <p:sp>
        <p:nvSpPr>
          <p:cNvPr id="406" name="Rectangle 405"/>
          <p:cNvSpPr/>
          <p:nvPr/>
        </p:nvSpPr>
        <p:spPr>
          <a:xfrm>
            <a:off x="526542" y="3538094"/>
            <a:ext cx="5939028" cy="313817"/>
          </a:xfrm>
          <a:prstGeom prst="rect">
            <a:avLst/>
          </a:prstGeom>
          <a:noFill/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32" name="직사각형 131"/>
          <p:cNvSpPr/>
          <p:nvPr/>
        </p:nvSpPr>
        <p:spPr>
          <a:xfrm>
            <a:off x="381762" y="457200"/>
            <a:ext cx="9143238" cy="381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3" name="Rectangle 136"/>
          <p:cNvSpPr/>
          <p:nvPr/>
        </p:nvSpPr>
        <p:spPr>
          <a:xfrm>
            <a:off x="381762" y="472440"/>
            <a:ext cx="8838438" cy="35052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493395">
              <a:lnSpc>
                <a:spcPts val="2390"/>
              </a:lnSpc>
            </a:pPr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7. 시스템 </a:t>
            </a:r>
            <a:r>
              <a:rPr lang="en-US" altLang="ko-KR" sz="2000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비계</a:t>
            </a:r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0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구성도 및 시공</a:t>
            </a:r>
            <a:endParaRPr lang="en-US" altLang="ko-KR" sz="2000" dirty="0">
              <a:ln>
                <a:solidFill>
                  <a:schemeClr val="tx1"/>
                </a:solidFill>
              </a:ln>
              <a:solidFill>
                <a:srgbClr val="FFFF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852932" y="471044"/>
            <a:ext cx="142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1. </a:t>
            </a:r>
            <a:r>
              <a:rPr lang="en-US" altLang="ko-KR" sz="1400" dirty="0" err="1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현장운영계획</a:t>
            </a:r>
            <a:endParaRPr lang="ko-KR" altLang="ko-KR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858774" y="883794"/>
            <a:ext cx="2553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1-2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2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철근콘크리트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공사 현장조직도</a:t>
            </a:r>
            <a:endParaRPr lang="ko-KR" altLang="ko-KR" sz="1200" dirty="0"/>
          </a:p>
        </p:txBody>
      </p:sp>
      <p:sp>
        <p:nvSpPr>
          <p:cNvPr id="4" name="Rounded Rectangle 3"/>
          <p:cNvSpPr/>
          <p:nvPr/>
        </p:nvSpPr>
        <p:spPr>
          <a:xfrm>
            <a:off x="3966972" y="1318260"/>
            <a:ext cx="1946148" cy="781812"/>
          </a:xfrm>
          <a:prstGeom prst="roundRect">
            <a:avLst>
              <a:gd name="adj" fmla="val 5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</p:txBody>
      </p:sp>
      <p:sp>
        <p:nvSpPr>
          <p:cNvPr id="88" name="TextBox 87"/>
          <p:cNvSpPr txBox="1"/>
          <p:nvPr/>
        </p:nvSpPr>
        <p:spPr>
          <a:xfrm>
            <a:off x="4342638" y="2402587"/>
            <a:ext cx="1127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rgbClr val="FFFFFF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현 장 대 리 인</a:t>
            </a:r>
            <a:endParaRPr lang="ko-KR" altLang="ko-KR" sz="1200" b="1" dirty="0">
              <a:solidFill>
                <a:srgbClr val="FFFF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06470" y="2686812"/>
            <a:ext cx="1906651" cy="556260"/>
          </a:xfrm>
          <a:prstGeom prst="roundRect">
            <a:avLst>
              <a:gd name="adj" fmla="val 4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735330">
              <a:lnSpc>
                <a:spcPts val="1845"/>
              </a:lnSpc>
            </a:pPr>
            <a:endParaRPr lang="en-US" altLang="ko-KR" sz="1200" dirty="0">
              <a:solidFill>
                <a:srgbClr val="000000"/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827783" y="367233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err="1">
                <a:solidFill>
                  <a:srgbClr val="FFFFFF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형틀</a:t>
            </a:r>
            <a:r>
              <a:rPr lang="ko-KR" altLang="en-US" sz="1200" b="1" dirty="0">
                <a:solidFill>
                  <a:srgbClr val="FFFFFF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목공</a:t>
            </a:r>
            <a:endParaRPr lang="ko-KR" altLang="ko-KR" sz="1200" b="1" dirty="0">
              <a:solidFill>
                <a:srgbClr val="FFFFFF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029611" y="3692254"/>
            <a:ext cx="1451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err="1">
                <a:solidFill>
                  <a:srgbClr val="FFFFFF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철근</a:t>
            </a:r>
            <a:r>
              <a:rPr lang="ko-KR" altLang="en-US" sz="1200" b="1" dirty="0">
                <a:solidFill>
                  <a:srgbClr val="FFFFFF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콘크리트</a:t>
            </a:r>
            <a:r>
              <a:rPr lang="en-US" altLang="ko-KR" sz="1200" b="1" dirty="0">
                <a:solidFill>
                  <a:srgbClr val="FFFFFF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</a:t>
            </a:r>
            <a:r>
              <a:rPr lang="ko-KR" altLang="en-US" sz="1200" b="1" dirty="0">
                <a:solidFill>
                  <a:srgbClr val="FFFFFF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비계</a:t>
            </a:r>
            <a:endParaRPr lang="ko-KR" altLang="ko-KR" sz="1200" b="1" dirty="0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82056" y="3951732"/>
            <a:ext cx="1946148" cy="556260"/>
          </a:xfrm>
          <a:prstGeom prst="roundRect">
            <a:avLst>
              <a:gd name="adj" fmla="val 4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816610">
              <a:lnSpc>
                <a:spcPts val="1985"/>
              </a:lnSpc>
            </a:pPr>
            <a:endParaRPr lang="en-US" altLang="ko-KR" sz="1200" b="1" dirty="0">
              <a:solidFill>
                <a:srgbClr val="000000"/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61616" y="3956304"/>
            <a:ext cx="1946148" cy="556260"/>
          </a:xfrm>
          <a:prstGeom prst="roundRect">
            <a:avLst>
              <a:gd name="adj" fmla="val 4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930910">
              <a:lnSpc>
                <a:spcPts val="1845"/>
              </a:lnSpc>
            </a:pPr>
            <a:endParaRPr lang="en-US" altLang="ko-KR" sz="1200" b="1" dirty="0">
              <a:solidFill>
                <a:srgbClr val="000000"/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143001" y="502920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err="1">
                <a:solidFill>
                  <a:srgbClr val="FFFFFF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공무</a:t>
            </a:r>
            <a:endParaRPr lang="ko-KR" altLang="ko-KR" sz="1200" b="1" dirty="0">
              <a:solidFill>
                <a:srgbClr val="FFFFFF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297048" y="5029328"/>
            <a:ext cx="1186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err="1">
                <a:solidFill>
                  <a:srgbClr val="FFFFFF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안전</a:t>
            </a:r>
            <a:r>
              <a:rPr lang="en-US" altLang="ko-KR" sz="1200" b="1" dirty="0">
                <a:solidFill>
                  <a:srgbClr val="FFFFFF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,</a:t>
            </a:r>
            <a:r>
              <a:rPr lang="ko-KR" altLang="en-US" sz="1200" b="1" dirty="0">
                <a:solidFill>
                  <a:srgbClr val="FFFFFF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자재 </a:t>
            </a:r>
            <a:r>
              <a:rPr lang="en-US" altLang="ko-KR" sz="1200" b="1" dirty="0" err="1">
                <a:solidFill>
                  <a:srgbClr val="FFFFFF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관리</a:t>
            </a:r>
            <a:endParaRPr lang="ko-KR" altLang="ko-KR" sz="1200" b="1" dirty="0">
              <a:solidFill>
                <a:srgbClr val="FFFFFF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203952" y="5029201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FFFFFF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타워크레인조종사</a:t>
            </a:r>
            <a:endParaRPr lang="ko-KR" altLang="ko-KR" sz="1200" b="1" dirty="0">
              <a:solidFill>
                <a:srgbClr val="FFFFFF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582282" y="5029201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FFFFFF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철근반장</a:t>
            </a:r>
            <a:endParaRPr lang="ko-KR" altLang="ko-KR" sz="1200" b="1" dirty="0">
              <a:solidFill>
                <a:srgbClr val="FFFFFF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6364" y="5256404"/>
            <a:ext cx="1949196" cy="556133"/>
          </a:xfrm>
          <a:prstGeom prst="roundRect">
            <a:avLst>
              <a:gd name="adj" fmla="val 4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931545">
              <a:lnSpc>
                <a:spcPts val="1845"/>
              </a:lnSpc>
            </a:pPr>
            <a:endParaRPr lang="en-US" altLang="ko-KR" sz="1200" b="1" dirty="0">
              <a:solidFill>
                <a:srgbClr val="000000"/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79776" y="5256404"/>
            <a:ext cx="1949196" cy="556133"/>
          </a:xfrm>
          <a:prstGeom prst="roundRect">
            <a:avLst>
              <a:gd name="adj" fmla="val 4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913765">
              <a:lnSpc>
                <a:spcPts val="1655"/>
              </a:lnSpc>
            </a:pPr>
            <a:endParaRPr lang="en-US" altLang="ko-KR" sz="1200" b="1" dirty="0">
              <a:solidFill>
                <a:srgbClr val="000000"/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</p:txBody>
      </p:sp>
      <p:sp>
        <p:nvSpPr>
          <p:cNvPr id="2" name="Rounded Rectangle 9"/>
          <p:cNvSpPr/>
          <p:nvPr/>
        </p:nvSpPr>
        <p:spPr>
          <a:xfrm>
            <a:off x="4946904" y="5256404"/>
            <a:ext cx="1949196" cy="556133"/>
          </a:xfrm>
          <a:prstGeom prst="roundRect">
            <a:avLst>
              <a:gd name="adj" fmla="val 4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932815">
              <a:lnSpc>
                <a:spcPts val="1845"/>
              </a:lnSpc>
            </a:pPr>
            <a:endParaRPr lang="en-US" altLang="ko-KR" sz="1200" b="1" dirty="0">
              <a:solidFill>
                <a:srgbClr val="000000"/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118604" y="5256404"/>
            <a:ext cx="1949196" cy="556133"/>
          </a:xfrm>
          <a:prstGeom prst="roundRect">
            <a:avLst>
              <a:gd name="adj" fmla="val 4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933450">
              <a:lnSpc>
                <a:spcPts val="1845"/>
              </a:lnSpc>
            </a:pPr>
            <a:endParaRPr lang="en-US" altLang="ko-KR" sz="1200" b="1" dirty="0">
              <a:solidFill>
                <a:srgbClr val="000000"/>
              </a:solidFill>
              <a:latin typeface="맑은 고딕 Semilight" panose="020B0502040204020203" pitchFamily="50" charset="-127"/>
              <a:ea typeface="맑은 고딕 Semilight" panose="020B0502040204020203" pitchFamily="50" charset="-127"/>
              <a:cs typeface="맑은 고딕 Semilight" panose="020B0502040204020203" pitchFamily="50" charset="-127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Rectangle 408"/>
          <p:cNvSpPr/>
          <p:nvPr/>
        </p:nvSpPr>
        <p:spPr>
          <a:xfrm>
            <a:off x="381762" y="264542"/>
            <a:ext cx="9144000" cy="6330569"/>
          </a:xfrm>
          <a:prstGeom prst="rect">
            <a:avLst/>
          </a:prstGeom>
          <a:noFill/>
          <a:ln w="3175">
            <a:solidFill>
              <a:srgbClr val="C050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1092835">
              <a:lnSpc>
                <a:spcPts val="2695"/>
              </a:lnSpc>
              <a:tabLst>
                <a:tab pos="6902704" algn="l"/>
              </a:tabLst>
            </a:pPr>
            <a:r>
              <a:rPr lang="en-US" altLang="ko-KR" sz="2000" dirty="0"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3. 부위별 시공8.순시서스템 비계 구성도 및 시공</a:t>
            </a:r>
            <a:r>
              <a:rPr lang="en-US" altLang="ko-KR" dirty="0"/>
              <a:t>	</a:t>
            </a:r>
            <a:r>
              <a:rPr lang="en-US" altLang="ko-KR" sz="1900" dirty="0"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www.dsjh.co.kr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</p:txBody>
      </p:sp>
      <p:sp>
        <p:nvSpPr>
          <p:cNvPr id="449" name="Rectangle 448"/>
          <p:cNvSpPr/>
          <p:nvPr/>
        </p:nvSpPr>
        <p:spPr>
          <a:xfrm>
            <a:off x="487681" y="906780"/>
            <a:ext cx="8817737" cy="408432"/>
          </a:xfrm>
          <a:prstGeom prst="rect">
            <a:avLst/>
          </a:prstGeom>
          <a:noFill/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166745">
              <a:lnSpc>
                <a:spcPts val="2745"/>
              </a:lnSpc>
            </a:pPr>
            <a:r>
              <a:rPr lang="en-US" altLang="ko-KR" sz="2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4) 각 부분별 시공방안</a:t>
            </a:r>
          </a:p>
        </p:txBody>
      </p:sp>
      <p:sp>
        <p:nvSpPr>
          <p:cNvPr id="450" name="Rectangle 449"/>
          <p:cNvSpPr/>
          <p:nvPr/>
        </p:nvSpPr>
        <p:spPr>
          <a:xfrm>
            <a:off x="1062355" y="1384809"/>
            <a:ext cx="2769616" cy="551561"/>
          </a:xfrm>
          <a:prstGeom prst="rect">
            <a:avLst/>
          </a:prstGeom>
          <a:solidFill>
            <a:srgbClr val="F795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901065">
              <a:lnSpc>
                <a:spcPts val="2795"/>
              </a:lnSpc>
            </a:pPr>
            <a:r>
              <a:rPr lang="en-US" altLang="ko-KR" sz="1700" b="1" dirty="0">
                <a:solidFill>
                  <a:srgbClr val="FFFFFF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시공 부분</a:t>
            </a:r>
          </a:p>
        </p:txBody>
      </p:sp>
      <p:sp>
        <p:nvSpPr>
          <p:cNvPr id="451" name="Rectangle 450"/>
          <p:cNvSpPr/>
          <p:nvPr/>
        </p:nvSpPr>
        <p:spPr>
          <a:xfrm>
            <a:off x="3831845" y="1384809"/>
            <a:ext cx="5473319" cy="551561"/>
          </a:xfrm>
          <a:prstGeom prst="rect">
            <a:avLst/>
          </a:prstGeom>
          <a:solidFill>
            <a:srgbClr val="F795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2254250">
              <a:lnSpc>
                <a:spcPts val="2795"/>
              </a:lnSpc>
            </a:pPr>
            <a:r>
              <a:rPr lang="en-US" altLang="ko-KR" sz="1700" b="1" dirty="0">
                <a:solidFill>
                  <a:srgbClr val="FFFFFF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시공 방안</a:t>
            </a:r>
          </a:p>
        </p:txBody>
      </p:sp>
      <p:sp>
        <p:nvSpPr>
          <p:cNvPr id="452" name="Rectangle 451"/>
          <p:cNvSpPr/>
          <p:nvPr/>
        </p:nvSpPr>
        <p:spPr>
          <a:xfrm>
            <a:off x="1062355" y="1936370"/>
            <a:ext cx="2769616" cy="1524889"/>
          </a:xfrm>
          <a:prstGeom prst="rect">
            <a:avLst/>
          </a:prstGeom>
          <a:solidFill>
            <a:srgbClr val="FBD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573405">
              <a:lnSpc>
                <a:spcPts val="2320"/>
              </a:lnSpc>
            </a:pPr>
            <a:r>
              <a:rPr lang="en-US" altLang="ko-KR" sz="13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인양 계획 : 받아 치기</a:t>
            </a:r>
          </a:p>
        </p:txBody>
      </p:sp>
      <p:sp>
        <p:nvSpPr>
          <p:cNvPr id="453" name="Rectangle 452"/>
          <p:cNvSpPr/>
          <p:nvPr/>
        </p:nvSpPr>
        <p:spPr>
          <a:xfrm>
            <a:off x="3831845" y="1936370"/>
            <a:ext cx="5473319" cy="1524889"/>
          </a:xfrm>
          <a:prstGeom prst="rect">
            <a:avLst/>
          </a:prstGeom>
          <a:solidFill>
            <a:srgbClr val="FBD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71755">
              <a:lnSpc>
                <a:spcPts val="1370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- 1.8미터 높이마다 설치된 발판에 작업자가 각 수판에 배치하여 부재를</a:t>
            </a:r>
          </a:p>
          <a:p>
            <a:pPr indent="248920">
              <a:lnSpc>
                <a:spcPts val="2025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받아 치기 방식으로 인양</a:t>
            </a:r>
          </a:p>
          <a:p>
            <a:pPr indent="71755">
              <a:lnSpc>
                <a:spcPts val="2025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- 인양 시 각 작업자는 안전벨트를 착용하고 안전고리를 수평재에</a:t>
            </a:r>
          </a:p>
          <a:p>
            <a:pPr indent="189230">
              <a:lnSpc>
                <a:spcPts val="2025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반드시 체결 후 인양작업에 임한다.</a:t>
            </a:r>
          </a:p>
          <a:p>
            <a:pPr indent="71755">
              <a:lnSpc>
                <a:spcPts val="2025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- 고공작업자는 그네벨트를 착용하고 작업에 임한다.</a:t>
            </a:r>
          </a:p>
        </p:txBody>
      </p:sp>
      <p:sp>
        <p:nvSpPr>
          <p:cNvPr id="454" name="Rectangle 453"/>
          <p:cNvSpPr/>
          <p:nvPr/>
        </p:nvSpPr>
        <p:spPr>
          <a:xfrm>
            <a:off x="1062355" y="3461131"/>
            <a:ext cx="2769616" cy="1196340"/>
          </a:xfrm>
          <a:prstGeom prst="rect">
            <a:avLst/>
          </a:prstGeom>
          <a:solidFill>
            <a:srgbClr val="FCE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652780">
              <a:lnSpc>
                <a:spcPts val="2320"/>
              </a:lnSpc>
            </a:pPr>
            <a:r>
              <a:rPr lang="en-US" altLang="ko-KR" sz="13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호이스트 설치 부분</a:t>
            </a:r>
          </a:p>
        </p:txBody>
      </p:sp>
      <p:sp>
        <p:nvSpPr>
          <p:cNvPr id="455" name="Rectangle 454"/>
          <p:cNvSpPr/>
          <p:nvPr/>
        </p:nvSpPr>
        <p:spPr>
          <a:xfrm>
            <a:off x="3831845" y="3461131"/>
            <a:ext cx="5473319" cy="1196340"/>
          </a:xfrm>
          <a:prstGeom prst="rect">
            <a:avLst/>
          </a:prstGeom>
          <a:solidFill>
            <a:srgbClr val="FCE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71755">
              <a:lnSpc>
                <a:spcPts val="1370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- 호이스트 설치부위는 추후 호이스트가 해체된 이후 시스템 비계를</a:t>
            </a:r>
          </a:p>
          <a:p>
            <a:pPr indent="248920">
              <a:lnSpc>
                <a:spcPts val="2025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설치하도록 한다.</a:t>
            </a:r>
          </a:p>
          <a:p>
            <a:pPr indent="71755">
              <a:lnSpc>
                <a:spcPts val="2025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- 호이스트로 인하여 연결이 단절되는 시스템 비계 부위는 수평재로</a:t>
            </a:r>
          </a:p>
          <a:p>
            <a:pPr indent="248920">
              <a:lnSpc>
                <a:spcPts val="2025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안전 난간대 마감처리 한다.</a:t>
            </a:r>
          </a:p>
        </p:txBody>
      </p:sp>
      <p:sp>
        <p:nvSpPr>
          <p:cNvPr id="456" name="Rectangle 455"/>
          <p:cNvSpPr/>
          <p:nvPr/>
        </p:nvSpPr>
        <p:spPr>
          <a:xfrm>
            <a:off x="1062355" y="4657599"/>
            <a:ext cx="2769616" cy="691261"/>
          </a:xfrm>
          <a:prstGeom prst="rect">
            <a:avLst/>
          </a:prstGeom>
          <a:solidFill>
            <a:srgbClr val="FBD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930275">
              <a:lnSpc>
                <a:spcPts val="2325"/>
              </a:lnSpc>
            </a:pPr>
            <a:r>
              <a:rPr lang="en-US" altLang="ko-KR" sz="1300" b="1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출입구 부위</a:t>
            </a:r>
          </a:p>
        </p:txBody>
      </p:sp>
      <p:sp>
        <p:nvSpPr>
          <p:cNvPr id="457" name="Rectangle 456"/>
          <p:cNvSpPr/>
          <p:nvPr/>
        </p:nvSpPr>
        <p:spPr>
          <a:xfrm>
            <a:off x="3831845" y="4657599"/>
            <a:ext cx="5473319" cy="691261"/>
          </a:xfrm>
          <a:prstGeom prst="rect">
            <a:avLst/>
          </a:prstGeom>
          <a:solidFill>
            <a:srgbClr val="FBD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71755">
              <a:lnSpc>
                <a:spcPts val="1375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- 트러스를 이용하여 출입구를 확보하여 시공</a:t>
            </a:r>
          </a:p>
        </p:txBody>
      </p:sp>
      <p:sp>
        <p:nvSpPr>
          <p:cNvPr id="137" name="직사각형 136"/>
          <p:cNvSpPr/>
          <p:nvPr/>
        </p:nvSpPr>
        <p:spPr>
          <a:xfrm>
            <a:off x="381762" y="457200"/>
            <a:ext cx="9143238" cy="381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tx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8" name="Rectangle 136"/>
          <p:cNvSpPr/>
          <p:nvPr/>
        </p:nvSpPr>
        <p:spPr>
          <a:xfrm>
            <a:off x="381762" y="472440"/>
            <a:ext cx="8838438" cy="35052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493395">
              <a:lnSpc>
                <a:spcPts val="2390"/>
              </a:lnSpc>
            </a:pPr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8. 시스템 </a:t>
            </a:r>
            <a:r>
              <a:rPr lang="en-US" altLang="ko-KR" sz="2000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비계</a:t>
            </a:r>
            <a:r>
              <a:rPr lang="en-US" altLang="ko-KR" sz="20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0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구성도 및 시공</a:t>
            </a:r>
            <a:endParaRPr lang="en-US" altLang="ko-KR" sz="2000" dirty="0">
              <a:ln>
                <a:solidFill>
                  <a:schemeClr val="tx1"/>
                </a:solidFill>
              </a:ln>
              <a:solidFill>
                <a:srgbClr val="FFFFFF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  <p:sp>
        <p:nvSpPr>
          <p:cNvPr id="445" name="TextBox 444"/>
          <p:cNvSpPr txBox="1"/>
          <p:nvPr/>
        </p:nvSpPr>
        <p:spPr>
          <a:xfrm>
            <a:off x="942340" y="566929"/>
            <a:ext cx="1491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11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품질관리계획</a:t>
            </a:r>
            <a:endParaRPr lang="ko-KR" altLang="ko-KR" sz="1400" dirty="0"/>
          </a:p>
        </p:txBody>
      </p:sp>
      <p:sp>
        <p:nvSpPr>
          <p:cNvPr id="446" name="TextBox 445"/>
          <p:cNvSpPr txBox="1"/>
          <p:nvPr/>
        </p:nvSpPr>
        <p:spPr>
          <a:xfrm>
            <a:off x="808228" y="1050799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1)품질관리목적</a:t>
            </a:r>
            <a:endParaRPr lang="ko-KR" altLang="ko-KR" sz="1200" dirty="0"/>
          </a:p>
        </p:txBody>
      </p:sp>
      <p:sp>
        <p:nvSpPr>
          <p:cNvPr id="462" name="Rounded Rectangle 461"/>
          <p:cNvSpPr/>
          <p:nvPr/>
        </p:nvSpPr>
        <p:spPr>
          <a:xfrm>
            <a:off x="1014222" y="1640586"/>
            <a:ext cx="8138160" cy="990600"/>
          </a:xfrm>
          <a:prstGeom prst="roundRect">
            <a:avLst>
              <a:gd name="adj" fmla="val 2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367665">
              <a:lnSpc>
                <a:spcPts val="2155"/>
              </a:lnSpc>
            </a:pPr>
            <a:r>
              <a:rPr lang="en-US" altLang="ko-KR" sz="1400" dirty="0">
                <a:solidFill>
                  <a:srgbClr val="00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㈜</a:t>
            </a:r>
            <a:r>
              <a:rPr lang="ko-KR" altLang="en-US" sz="1400" dirty="0">
                <a:solidFill>
                  <a:srgbClr val="00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제일토건</a:t>
            </a:r>
            <a:r>
              <a:rPr lang="en-US" altLang="ko-KR" sz="1400" dirty="0">
                <a:solidFill>
                  <a:srgbClr val="00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의 품질방침은 시공제품에 대한 고객의 요구와 기대를 충족시키는데 있다.</a:t>
            </a:r>
          </a:p>
        </p:txBody>
      </p:sp>
      <p:sp>
        <p:nvSpPr>
          <p:cNvPr id="463" name="Rectangle 462"/>
          <p:cNvSpPr/>
          <p:nvPr/>
        </p:nvSpPr>
        <p:spPr>
          <a:xfrm>
            <a:off x="1805940" y="2984119"/>
            <a:ext cx="1871472" cy="420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223520">
              <a:lnSpc>
                <a:spcPts val="249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품질 방침</a:t>
            </a:r>
          </a:p>
        </p:txBody>
      </p:sp>
      <p:sp>
        <p:nvSpPr>
          <p:cNvPr id="447" name="TextBox 446"/>
          <p:cNvSpPr txBox="1"/>
          <p:nvPr/>
        </p:nvSpPr>
        <p:spPr>
          <a:xfrm>
            <a:off x="4386453" y="2950338"/>
            <a:ext cx="36856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5F5F5F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철저한 품질관리 및 양질의 시공품질 확보</a:t>
            </a:r>
            <a:endParaRPr lang="ko-KR" altLang="ko-KR" sz="1400" dirty="0">
              <a:solidFill>
                <a:srgbClr val="5F5F5F"/>
              </a:solidFill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4386453" y="3232278"/>
            <a:ext cx="2428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5F5F5F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안전 생활화로 무재해 달성</a:t>
            </a:r>
            <a:endParaRPr lang="ko-KR" altLang="ko-KR" sz="1400" dirty="0">
              <a:solidFill>
                <a:srgbClr val="5F5F5F"/>
              </a:solidFill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4386453" y="3516123"/>
            <a:ext cx="4583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5F5F5F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품질경영 활동정착으로 고객만족 및 사회발전에 기여</a:t>
            </a:r>
            <a:endParaRPr lang="ko-KR" altLang="ko-KR" sz="1400" dirty="0">
              <a:solidFill>
                <a:srgbClr val="5F5F5F"/>
              </a:solidFill>
            </a:endParaRPr>
          </a:p>
        </p:txBody>
      </p:sp>
      <p:sp>
        <p:nvSpPr>
          <p:cNvPr id="464" name="Rectangle 463"/>
          <p:cNvSpPr/>
          <p:nvPr/>
        </p:nvSpPr>
        <p:spPr>
          <a:xfrm>
            <a:off x="1805940" y="4114800"/>
            <a:ext cx="1871472" cy="420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223520">
              <a:lnSpc>
                <a:spcPts val="2495"/>
              </a:lnSpc>
            </a:pPr>
            <a:r>
              <a:rPr lang="en-US" altLang="ko-KR" sz="1400" dirty="0">
                <a:solidFill>
                  <a:srgbClr val="00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품질 목표</a:t>
            </a:r>
          </a:p>
        </p:txBody>
      </p:sp>
      <p:sp>
        <p:nvSpPr>
          <p:cNvPr id="450" name="TextBox 449"/>
          <p:cNvSpPr txBox="1"/>
          <p:nvPr/>
        </p:nvSpPr>
        <p:spPr>
          <a:xfrm>
            <a:off x="4386454" y="4064763"/>
            <a:ext cx="4134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5F5F5F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품질보증 체제 확립 및 시행으로 고객불만 해소</a:t>
            </a:r>
            <a:endParaRPr lang="ko-KR" altLang="ko-KR" sz="1400" dirty="0">
              <a:solidFill>
                <a:srgbClr val="5F5F5F"/>
              </a:solidFill>
            </a:endParaRPr>
          </a:p>
        </p:txBody>
      </p:sp>
      <p:sp>
        <p:nvSpPr>
          <p:cNvPr id="451" name="TextBox 450"/>
          <p:cNvSpPr txBox="1"/>
          <p:nvPr/>
        </p:nvSpPr>
        <p:spPr>
          <a:xfrm>
            <a:off x="4386454" y="4346703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5F5F5F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하자발생 무결점화</a:t>
            </a:r>
            <a:endParaRPr lang="ko-KR" altLang="ko-KR" sz="1400" dirty="0">
              <a:solidFill>
                <a:srgbClr val="5F5F5F"/>
              </a:solidFill>
            </a:endParaRPr>
          </a:p>
        </p:txBody>
      </p:sp>
      <p:sp>
        <p:nvSpPr>
          <p:cNvPr id="452" name="TextBox 451"/>
          <p:cNvSpPr txBox="1"/>
          <p:nvPr/>
        </p:nvSpPr>
        <p:spPr>
          <a:xfrm>
            <a:off x="4386454" y="5141596"/>
            <a:ext cx="2069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5F5F5F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재 시공 없는 정밀시공</a:t>
            </a:r>
            <a:endParaRPr lang="ko-KR" altLang="ko-KR" sz="1400" dirty="0">
              <a:solidFill>
                <a:srgbClr val="5F5F5F"/>
              </a:solidFill>
            </a:endParaRPr>
          </a:p>
        </p:txBody>
      </p:sp>
      <p:sp>
        <p:nvSpPr>
          <p:cNvPr id="453" name="TextBox 452"/>
          <p:cNvSpPr txBox="1"/>
          <p:nvPr/>
        </p:nvSpPr>
        <p:spPr>
          <a:xfrm>
            <a:off x="4386453" y="5478146"/>
            <a:ext cx="2249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5F5F5F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작업 전에 작업계획 수립</a:t>
            </a:r>
            <a:endParaRPr lang="ko-KR" altLang="ko-KR" sz="1400" dirty="0">
              <a:solidFill>
                <a:srgbClr val="5F5F5F"/>
              </a:solidFill>
            </a:endParaRPr>
          </a:p>
        </p:txBody>
      </p:sp>
      <p:sp>
        <p:nvSpPr>
          <p:cNvPr id="454" name="TextBox 453"/>
          <p:cNvSpPr txBox="1"/>
          <p:nvPr/>
        </p:nvSpPr>
        <p:spPr>
          <a:xfrm>
            <a:off x="4386454" y="5761356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5F5F5F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작업 중 수시확인</a:t>
            </a:r>
            <a:endParaRPr lang="ko-KR" altLang="ko-KR" sz="1400" dirty="0">
              <a:solidFill>
                <a:srgbClr val="5F5F5F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086612" y="5245608"/>
            <a:ext cx="1490472" cy="420624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  <a:gd name="connsiteX5" fmla="*/ 0 w 0"/>
              <a:gd name="connsiteY5" fmla="*/ 0 w 0"/>
              <a:gd name="connsiteX6" fmla="*/ 0 w 0"/>
              <a:gd name="connsiteY6" fmla="*/ 0 w 0"/>
              <a:gd name="connsiteX7" fmla="*/ 0 w 0"/>
              <a:gd name="connsiteY7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90472" h="420624">
                <a:moveTo>
                  <a:pt x="0" y="210312"/>
                </a:moveTo>
                <a:cubicBezTo>
                  <a:pt x="0" y="94107"/>
                  <a:pt x="94107" y="0"/>
                  <a:pt x="210185" y="0"/>
                </a:cubicBezTo>
                <a:lnTo>
                  <a:pt x="1280160" y="0"/>
                </a:lnTo>
                <a:cubicBezTo>
                  <a:pt x="1396365" y="0"/>
                  <a:pt x="1490472" y="94107"/>
                  <a:pt x="1490472" y="210312"/>
                </a:cubicBezTo>
                <a:lnTo>
                  <a:pt x="1490472" y="210312"/>
                </a:lnTo>
                <a:cubicBezTo>
                  <a:pt x="1490472" y="326517"/>
                  <a:pt x="1396365" y="420624"/>
                  <a:pt x="1280160" y="420624"/>
                </a:cubicBezTo>
                <a:lnTo>
                  <a:pt x="210185" y="420624"/>
                </a:lnTo>
                <a:cubicBezTo>
                  <a:pt x="94107" y="420624"/>
                  <a:pt x="0" y="326517"/>
                  <a:pt x="0" y="210312"/>
                </a:cubicBezTo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300"/>
              </a:lnSpc>
            </a:pPr>
            <a:r>
              <a:rPr lang="en-US" altLang="ko-KR" sz="1400" dirty="0">
                <a:solidFill>
                  <a:srgbClr val="00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            </a:t>
            </a:r>
            <a:r>
              <a:rPr lang="en-US" altLang="ko-KR" sz="1400" dirty="0" err="1">
                <a:solidFill>
                  <a:srgbClr val="00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현장소장</a:t>
            </a:r>
            <a:r>
              <a:rPr lang="en-US" altLang="ko-KR" sz="1400" dirty="0">
                <a:solidFill>
                  <a:srgbClr val="00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altLang="en-US" sz="1400" dirty="0">
                <a:solidFill>
                  <a:srgbClr val="00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품질방침</a:t>
            </a:r>
            <a:r>
              <a:rPr lang="en-US" altLang="ko-KR" sz="1400" dirty="0">
                <a:solidFill>
                  <a:srgbClr val="00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63733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00" y="1629000"/>
            <a:ext cx="8352906" cy="46405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2340" y="566929"/>
            <a:ext cx="1491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11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품질관리계획</a:t>
            </a:r>
            <a:endParaRPr lang="ko-KR" altLang="ko-KR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808228" y="1050799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2)</a:t>
            </a:r>
            <a:r>
              <a:rPr lang="ko-KR" altLang="en-US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품질관리방안</a:t>
            </a:r>
            <a:endParaRPr lang="ko-KR" altLang="ko-KR" sz="1200" dirty="0"/>
          </a:p>
        </p:txBody>
      </p:sp>
    </p:spTree>
    <p:extLst>
      <p:ext uri="{BB962C8B-B14F-4D97-AF65-F5344CB8AC3E}">
        <p14:creationId xmlns:p14="http://schemas.microsoft.com/office/powerpoint/2010/main" val="13927473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  <p:sp>
        <p:nvSpPr>
          <p:cNvPr id="1254" name="TextBox 1253"/>
          <p:cNvSpPr txBox="1"/>
          <p:nvPr/>
        </p:nvSpPr>
        <p:spPr>
          <a:xfrm>
            <a:off x="985012" y="638176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12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환경관리계획</a:t>
            </a:r>
            <a:endParaRPr lang="ko-KR" altLang="ko-KR" sz="1400" dirty="0"/>
          </a:p>
        </p:txBody>
      </p:sp>
      <p:sp>
        <p:nvSpPr>
          <p:cNvPr id="1255" name="TextBox 1254"/>
          <p:cNvSpPr txBox="1"/>
          <p:nvPr/>
        </p:nvSpPr>
        <p:spPr>
          <a:xfrm>
            <a:off x="1085215" y="990220"/>
            <a:ext cx="1755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12-1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2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환경관리세부계획</a:t>
            </a:r>
            <a:endParaRPr lang="ko-KR" altLang="ko-KR" sz="1200" dirty="0"/>
          </a:p>
        </p:txBody>
      </p:sp>
      <p:sp>
        <p:nvSpPr>
          <p:cNvPr id="1256" name="TextBox 1255"/>
          <p:cNvSpPr txBox="1"/>
          <p:nvPr/>
        </p:nvSpPr>
        <p:spPr>
          <a:xfrm>
            <a:off x="4190746" y="1004190"/>
            <a:ext cx="1499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거푸집,철근 공사시</a:t>
            </a:r>
            <a:endParaRPr lang="ko-KR" altLang="ko-KR" sz="1200" dirty="0"/>
          </a:p>
        </p:txBody>
      </p:sp>
      <p:sp>
        <p:nvSpPr>
          <p:cNvPr id="1257" name="TextBox 1256"/>
          <p:cNvSpPr txBox="1"/>
          <p:nvPr/>
        </p:nvSpPr>
        <p:spPr>
          <a:xfrm>
            <a:off x="2321561" y="1371600"/>
            <a:ext cx="4458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347978" algn="l"/>
                <a:tab pos="3724910" algn="l"/>
              </a:tabLst>
            </a:pPr>
            <a:r>
              <a:rPr lang="en-US" altLang="ko-KR" sz="1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분야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대상물질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환경요인</a:t>
            </a:r>
            <a:endParaRPr lang="ko-KR" altLang="ko-KR" sz="1000" dirty="0"/>
          </a:p>
        </p:txBody>
      </p:sp>
      <p:sp>
        <p:nvSpPr>
          <p:cNvPr id="1258" name="TextBox 1257"/>
          <p:cNvSpPr txBox="1"/>
          <p:nvPr/>
        </p:nvSpPr>
        <p:spPr>
          <a:xfrm>
            <a:off x="2089658" y="1617599"/>
            <a:ext cx="5257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369695" algn="l"/>
                <a:tab pos="3531616" algn="l"/>
              </a:tabLst>
            </a:pPr>
            <a:r>
              <a:rPr lang="en-US" altLang="ko-KR" sz="1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소음진동분야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건설소음 규제기준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목재가공/철근가공/설치시</a:t>
            </a:r>
            <a:endParaRPr lang="ko-KR" altLang="ko-KR" sz="1000" dirty="0"/>
          </a:p>
        </p:txBody>
      </p:sp>
      <p:sp>
        <p:nvSpPr>
          <p:cNvPr id="1259" name="TextBox 1258"/>
          <p:cNvSpPr txBox="1"/>
          <p:nvPr/>
        </p:nvSpPr>
        <p:spPr>
          <a:xfrm>
            <a:off x="2131061" y="1863598"/>
            <a:ext cx="5588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454785" algn="l"/>
                <a:tab pos="3116834" algn="l"/>
              </a:tabLst>
            </a:pPr>
            <a:r>
              <a:rPr lang="en-US" altLang="ko-KR" sz="1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폐기물 분야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사업장 폐기물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목재,철근가공/설치에 따른 자재물 발생</a:t>
            </a:r>
            <a:endParaRPr lang="ko-KR" altLang="ko-KR" sz="1000" dirty="0"/>
          </a:p>
        </p:txBody>
      </p:sp>
      <p:sp>
        <p:nvSpPr>
          <p:cNvPr id="1260" name="TextBox 1259"/>
          <p:cNvSpPr txBox="1"/>
          <p:nvPr/>
        </p:nvSpPr>
        <p:spPr>
          <a:xfrm>
            <a:off x="1085216" y="2348358"/>
            <a:ext cx="1978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10-2.환경요인에 대한 계획</a:t>
            </a:r>
            <a:endParaRPr lang="ko-KR" altLang="ko-KR" sz="1200" dirty="0"/>
          </a:p>
        </p:txBody>
      </p:sp>
      <p:sp>
        <p:nvSpPr>
          <p:cNvPr id="1261" name="TextBox 1260"/>
          <p:cNvSpPr txBox="1"/>
          <p:nvPr/>
        </p:nvSpPr>
        <p:spPr>
          <a:xfrm>
            <a:off x="1344041" y="2917699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소음진동분야</a:t>
            </a:r>
            <a:endParaRPr lang="ko-KR" altLang="ko-KR" sz="1200" dirty="0">
              <a:solidFill>
                <a:srgbClr val="003265"/>
              </a:solidFill>
            </a:endParaRPr>
          </a:p>
        </p:txBody>
      </p:sp>
      <p:sp>
        <p:nvSpPr>
          <p:cNvPr id="1262" name="TextBox 1261"/>
          <p:cNvSpPr txBox="1"/>
          <p:nvPr/>
        </p:nvSpPr>
        <p:spPr>
          <a:xfrm>
            <a:off x="1680846" y="3384932"/>
            <a:ext cx="39901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목재, 철근 가공, 설치 작업 시 소음을 최대한 억제하도록 주의한다.</a:t>
            </a:r>
            <a:endParaRPr lang="ko-KR" altLang="ko-KR" sz="1000" dirty="0"/>
          </a:p>
        </p:txBody>
      </p:sp>
      <p:sp>
        <p:nvSpPr>
          <p:cNvPr id="1263" name="TextBox 1262"/>
          <p:cNvSpPr txBox="1"/>
          <p:nvPr/>
        </p:nvSpPr>
        <p:spPr>
          <a:xfrm>
            <a:off x="1394969" y="3879978"/>
            <a:ext cx="10054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폐기물 분야</a:t>
            </a:r>
            <a:endParaRPr lang="ko-KR" altLang="ko-KR" sz="1200" dirty="0">
              <a:solidFill>
                <a:srgbClr val="003265"/>
              </a:solidFill>
            </a:endParaRPr>
          </a:p>
        </p:txBody>
      </p:sp>
      <p:sp>
        <p:nvSpPr>
          <p:cNvPr id="1264" name="TextBox 1263"/>
          <p:cNvSpPr txBox="1"/>
          <p:nvPr/>
        </p:nvSpPr>
        <p:spPr>
          <a:xfrm>
            <a:off x="1680845" y="4348735"/>
            <a:ext cx="6165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불가피하게 발생된 폐기물은 발생자가 분리 수거하여 지정된 장소에 적합한 절차를 거쳐 운반 /저장한다.</a:t>
            </a:r>
            <a:endParaRPr lang="ko-KR" altLang="ko-KR" sz="1000" dirty="0"/>
          </a:p>
        </p:txBody>
      </p:sp>
      <p:sp>
        <p:nvSpPr>
          <p:cNvPr id="1265" name="TextBox 1264"/>
          <p:cNvSpPr txBox="1"/>
          <p:nvPr/>
        </p:nvSpPr>
        <p:spPr>
          <a:xfrm>
            <a:off x="1617726" y="4899153"/>
            <a:ext cx="131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폐기물 처리업무</a:t>
            </a:r>
            <a:endParaRPr lang="ko-KR" altLang="ko-KR" sz="1200" dirty="0">
              <a:solidFill>
                <a:srgbClr val="003265"/>
              </a:solidFill>
            </a:endParaRPr>
          </a:p>
        </p:txBody>
      </p:sp>
      <p:sp>
        <p:nvSpPr>
          <p:cNvPr id="466" name="Rectangle 465"/>
          <p:cNvSpPr/>
          <p:nvPr/>
        </p:nvSpPr>
        <p:spPr>
          <a:xfrm>
            <a:off x="1347216" y="5358384"/>
            <a:ext cx="1309116" cy="862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260350">
              <a:lnSpc>
                <a:spcPts val="239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폐기물발생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79375">
              <a:lnSpc>
                <a:spcPts val="1625"/>
              </a:lnSpc>
            </a:pPr>
            <a:r>
              <a:rPr lang="en-US" altLang="ko-KR" sz="1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1. 작업전 폐기물</a:t>
            </a:r>
          </a:p>
          <a:p>
            <a:pPr indent="79375">
              <a:lnSpc>
                <a:spcPts val="1200"/>
              </a:lnSpc>
            </a:pPr>
            <a:r>
              <a:rPr lang="en-US" altLang="ko-KR" sz="1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수거장소지정</a:t>
            </a:r>
          </a:p>
        </p:txBody>
      </p:sp>
      <p:sp>
        <p:nvSpPr>
          <p:cNvPr id="467" name="Rectangle 466"/>
          <p:cNvSpPr/>
          <p:nvPr/>
        </p:nvSpPr>
        <p:spPr>
          <a:xfrm>
            <a:off x="3314700" y="5358384"/>
            <a:ext cx="1307592" cy="862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07340">
              <a:lnSpc>
                <a:spcPts val="239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분리/수거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79375">
              <a:lnSpc>
                <a:spcPts val="1625"/>
              </a:lnSpc>
            </a:pPr>
            <a:r>
              <a:rPr lang="en-US" altLang="ko-KR" sz="1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1. 작업중 폐기물 분</a:t>
            </a:r>
          </a:p>
          <a:p>
            <a:pPr indent="79375">
              <a:lnSpc>
                <a:spcPts val="1200"/>
              </a:lnSpc>
            </a:pPr>
            <a:r>
              <a:rPr lang="en-US" altLang="ko-KR" sz="1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리 선별 야적</a:t>
            </a:r>
          </a:p>
        </p:txBody>
      </p:sp>
      <p:sp>
        <p:nvSpPr>
          <p:cNvPr id="468" name="Rectangle 467"/>
          <p:cNvSpPr/>
          <p:nvPr/>
        </p:nvSpPr>
        <p:spPr>
          <a:xfrm>
            <a:off x="5283708" y="5358384"/>
            <a:ext cx="1307592" cy="862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438150">
              <a:lnSpc>
                <a:spcPts val="239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수집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78740">
              <a:lnSpc>
                <a:spcPts val="1625"/>
              </a:lnSpc>
            </a:pPr>
            <a:r>
              <a:rPr lang="en-US" altLang="ko-KR" sz="1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1. 작업후 폐기물 수</a:t>
            </a:r>
          </a:p>
          <a:p>
            <a:pPr indent="78740">
              <a:lnSpc>
                <a:spcPts val="1200"/>
              </a:lnSpc>
            </a:pPr>
            <a:r>
              <a:rPr lang="en-US" altLang="ko-KR" sz="10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거 장소 수집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  <p:sp>
        <p:nvSpPr>
          <p:cNvPr id="1269" name="TextBox 1268"/>
          <p:cNvSpPr txBox="1"/>
          <p:nvPr/>
        </p:nvSpPr>
        <p:spPr>
          <a:xfrm>
            <a:off x="985012" y="638176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13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안전관리계획</a:t>
            </a:r>
            <a:endParaRPr lang="ko-KR" altLang="ko-KR" sz="1400" dirty="0"/>
          </a:p>
        </p:txBody>
      </p:sp>
      <p:sp>
        <p:nvSpPr>
          <p:cNvPr id="1270" name="TextBox 1269"/>
          <p:cNvSpPr txBox="1"/>
          <p:nvPr/>
        </p:nvSpPr>
        <p:spPr>
          <a:xfrm>
            <a:off x="1085216" y="990220"/>
            <a:ext cx="1645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13-1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2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안전관리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흐름도</a:t>
            </a:r>
            <a:endParaRPr lang="ko-KR" altLang="ko-KR" sz="1200" dirty="0"/>
          </a:p>
        </p:txBody>
      </p:sp>
      <p:sp>
        <p:nvSpPr>
          <p:cNvPr id="469" name="Rectangle 468"/>
          <p:cNvSpPr/>
          <p:nvPr/>
        </p:nvSpPr>
        <p:spPr>
          <a:xfrm>
            <a:off x="2182368" y="2417064"/>
            <a:ext cx="1162812" cy="288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85725">
              <a:lnSpc>
                <a:spcPts val="182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안전관리 지도</a:t>
            </a:r>
          </a:p>
        </p:txBody>
      </p:sp>
      <p:sp>
        <p:nvSpPr>
          <p:cNvPr id="470" name="Rectangle 469"/>
          <p:cNvSpPr/>
          <p:nvPr/>
        </p:nvSpPr>
        <p:spPr>
          <a:xfrm>
            <a:off x="6150864" y="2490216"/>
            <a:ext cx="1466088" cy="288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95885">
              <a:lnSpc>
                <a:spcPts val="182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안전관리확인,교육</a:t>
            </a:r>
          </a:p>
        </p:txBody>
      </p:sp>
      <p:sp>
        <p:nvSpPr>
          <p:cNvPr id="471" name="Rectangle 470"/>
          <p:cNvSpPr/>
          <p:nvPr/>
        </p:nvSpPr>
        <p:spPr>
          <a:xfrm>
            <a:off x="2459736" y="4146804"/>
            <a:ext cx="1110996" cy="286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85090">
              <a:lnSpc>
                <a:spcPts val="182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진행상태보고</a:t>
            </a:r>
          </a:p>
        </p:txBody>
      </p:sp>
      <p:sp>
        <p:nvSpPr>
          <p:cNvPr id="472" name="Rectangle 471"/>
          <p:cNvSpPr/>
          <p:nvPr/>
        </p:nvSpPr>
        <p:spPr>
          <a:xfrm>
            <a:off x="6446520" y="4219956"/>
            <a:ext cx="1502664" cy="286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14300">
              <a:lnSpc>
                <a:spcPts val="182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안전실천,상황보고</a:t>
            </a:r>
          </a:p>
        </p:txBody>
      </p:sp>
      <p:sp>
        <p:nvSpPr>
          <p:cNvPr id="17" name="FreeForm 16"/>
          <p:cNvSpPr/>
          <p:nvPr/>
        </p:nvSpPr>
        <p:spPr>
          <a:xfrm>
            <a:off x="776478" y="2205990"/>
            <a:ext cx="1513332" cy="2881884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332" h="2881884">
                <a:moveTo>
                  <a:pt x="0" y="1440942"/>
                </a:moveTo>
                <a:cubicBezTo>
                  <a:pt x="0" y="645160"/>
                  <a:pt x="338709" y="0"/>
                  <a:pt x="756666" y="0"/>
                </a:cubicBezTo>
                <a:cubicBezTo>
                  <a:pt x="1174623" y="0"/>
                  <a:pt x="1513332" y="645160"/>
                  <a:pt x="1513332" y="1440942"/>
                </a:cubicBezTo>
                <a:cubicBezTo>
                  <a:pt x="1513332" y="2236724"/>
                  <a:pt x="1174623" y="2881884"/>
                  <a:pt x="756666" y="2881884"/>
                </a:cubicBezTo>
                <a:cubicBezTo>
                  <a:pt x="338709" y="2881884"/>
                  <a:pt x="0" y="2236724"/>
                  <a:pt x="0" y="1440942"/>
                </a:cubicBezTo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170"/>
              </a:lnSpc>
            </a:pPr>
            <a:r>
              <a:rPr lang="en-US" altLang="ko-KR" sz="16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원청사</a:t>
            </a:r>
          </a:p>
          <a:p>
            <a:pPr algn="ctr">
              <a:lnSpc>
                <a:spcPts val="1920"/>
              </a:lnSpc>
            </a:pPr>
            <a:r>
              <a:rPr lang="en-US" altLang="ko-KR" sz="16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산업안전</a:t>
            </a:r>
          </a:p>
          <a:p>
            <a:pPr algn="ctr">
              <a:lnSpc>
                <a:spcPts val="1915"/>
              </a:lnSpc>
            </a:pPr>
            <a:r>
              <a:rPr lang="en-US" altLang="ko-KR" sz="16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관리</a:t>
            </a:r>
          </a:p>
        </p:txBody>
      </p:sp>
      <p:sp>
        <p:nvSpPr>
          <p:cNvPr id="18" name="FreeForm 17"/>
          <p:cNvSpPr/>
          <p:nvPr/>
        </p:nvSpPr>
        <p:spPr>
          <a:xfrm>
            <a:off x="3679001" y="381000"/>
            <a:ext cx="2592324" cy="5184648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2324" h="5184648">
                <a:moveTo>
                  <a:pt x="0" y="2592324"/>
                </a:moveTo>
                <a:cubicBezTo>
                  <a:pt x="0" y="1160653"/>
                  <a:pt x="580263" y="0"/>
                  <a:pt x="1296162" y="0"/>
                </a:cubicBezTo>
                <a:cubicBezTo>
                  <a:pt x="2011934" y="0"/>
                  <a:pt x="2592324" y="1160653"/>
                  <a:pt x="2592324" y="2592324"/>
                </a:cubicBezTo>
                <a:cubicBezTo>
                  <a:pt x="2592324" y="4024122"/>
                  <a:pt x="2011934" y="5184648"/>
                  <a:pt x="1296162" y="5184648"/>
                </a:cubicBezTo>
                <a:cubicBezTo>
                  <a:pt x="580263" y="5184648"/>
                  <a:pt x="0" y="4024122"/>
                  <a:pt x="0" y="2592324"/>
                </a:cubicBezTo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07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안전관리</a:t>
            </a:r>
          </a:p>
          <a:p>
            <a:pPr algn="ctr">
              <a:lnSpc>
                <a:spcPts val="144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책임자</a:t>
            </a:r>
          </a:p>
          <a:p>
            <a:pPr algn="ctr">
              <a:lnSpc>
                <a:spcPts val="144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en-US" altLang="ko-KR" sz="1200" dirty="0" err="1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소장</a:t>
            </a: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algn="ctr">
              <a:lnSpc>
                <a:spcPts val="1440"/>
              </a:lnSpc>
            </a:pPr>
            <a:endParaRPr lang="en-US" altLang="ko-KR" sz="1200" dirty="0">
              <a:solidFill>
                <a:srgbClr val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>
              <a:lnSpc>
                <a:spcPts val="1440"/>
              </a:lnSpc>
            </a:pPr>
            <a:endParaRPr lang="en-US" altLang="ko-KR" sz="1200" dirty="0">
              <a:solidFill>
                <a:srgbClr val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>
              <a:lnSpc>
                <a:spcPts val="1440"/>
              </a:lnSpc>
            </a:pPr>
            <a:endParaRPr lang="en-US" altLang="ko-KR" sz="1200" dirty="0">
              <a:solidFill>
                <a:srgbClr val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>
              <a:lnSpc>
                <a:spcPts val="1440"/>
              </a:lnSpc>
            </a:pPr>
            <a:endParaRPr lang="en-US" altLang="ko-KR" sz="1200" dirty="0">
              <a:solidFill>
                <a:srgbClr val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>
              <a:lnSpc>
                <a:spcPts val="1440"/>
              </a:lnSpc>
            </a:pPr>
            <a:endParaRPr lang="en-US" altLang="ko-KR" sz="1200" dirty="0">
              <a:solidFill>
                <a:srgbClr val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>
              <a:lnSpc>
                <a:spcPts val="1440"/>
              </a:lnSpc>
            </a:pPr>
            <a:endParaRPr lang="en-US" altLang="ko-KR" sz="1200" dirty="0">
              <a:solidFill>
                <a:srgbClr val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>
              <a:lnSpc>
                <a:spcPts val="237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안전관리자</a:t>
            </a:r>
          </a:p>
        </p:txBody>
      </p:sp>
      <p:sp>
        <p:nvSpPr>
          <p:cNvPr id="19" name="FreeForm 18"/>
          <p:cNvSpPr/>
          <p:nvPr/>
        </p:nvSpPr>
        <p:spPr>
          <a:xfrm>
            <a:off x="7617588" y="2204594"/>
            <a:ext cx="1513459" cy="2880233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459" h="2880233">
                <a:moveTo>
                  <a:pt x="0" y="1440053"/>
                </a:moveTo>
                <a:cubicBezTo>
                  <a:pt x="0" y="644652"/>
                  <a:pt x="338836" y="0"/>
                  <a:pt x="756793" y="0"/>
                </a:cubicBezTo>
                <a:cubicBezTo>
                  <a:pt x="1174750" y="0"/>
                  <a:pt x="1513459" y="644652"/>
                  <a:pt x="1513459" y="1440053"/>
                </a:cubicBezTo>
                <a:cubicBezTo>
                  <a:pt x="1513459" y="2235454"/>
                  <a:pt x="1174750" y="2880233"/>
                  <a:pt x="756793" y="2880233"/>
                </a:cubicBezTo>
                <a:cubicBezTo>
                  <a:pt x="338836" y="2880233"/>
                  <a:pt x="0" y="2235454"/>
                  <a:pt x="0" y="1440053"/>
                </a:cubicBezTo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410"/>
              </a:lnSpc>
            </a:pPr>
            <a:r>
              <a:rPr lang="en-US" altLang="ko-KR" sz="16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</a:t>
            </a:r>
          </a:p>
          <a:p>
            <a:pPr algn="ctr">
              <a:lnSpc>
                <a:spcPts val="1920"/>
              </a:lnSpc>
            </a:pPr>
            <a:r>
              <a:rPr lang="en-US" altLang="ko-KR" sz="16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장</a:t>
            </a:r>
          </a:p>
          <a:p>
            <a:pPr algn="ctr">
              <a:lnSpc>
                <a:spcPts val="1920"/>
              </a:lnSpc>
            </a:pPr>
            <a:r>
              <a:rPr lang="en-US" altLang="ko-KR" sz="16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근</a:t>
            </a:r>
          </a:p>
          <a:p>
            <a:pPr algn="ctr">
              <a:lnSpc>
                <a:spcPts val="1920"/>
              </a:lnSpc>
            </a:pPr>
            <a:r>
              <a:rPr lang="en-US" altLang="ko-KR" sz="16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로</a:t>
            </a:r>
          </a:p>
          <a:p>
            <a:pPr algn="ctr">
              <a:lnSpc>
                <a:spcPts val="1915"/>
              </a:lnSpc>
            </a:pPr>
            <a:r>
              <a:rPr lang="en-US" altLang="ko-KR" sz="16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자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  <p:sp>
        <p:nvSpPr>
          <p:cNvPr id="1274" name="TextBox 1273"/>
          <p:cNvSpPr txBox="1"/>
          <p:nvPr/>
        </p:nvSpPr>
        <p:spPr>
          <a:xfrm>
            <a:off x="985012" y="638176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13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안전관리계획</a:t>
            </a:r>
            <a:endParaRPr lang="ko-KR" altLang="ko-KR" sz="1400" dirty="0"/>
          </a:p>
        </p:txBody>
      </p:sp>
      <p:sp>
        <p:nvSpPr>
          <p:cNvPr id="1275" name="TextBox 1274"/>
          <p:cNvSpPr txBox="1"/>
          <p:nvPr/>
        </p:nvSpPr>
        <p:spPr>
          <a:xfrm>
            <a:off x="1085215" y="990220"/>
            <a:ext cx="1165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13-2. 업무분장</a:t>
            </a:r>
            <a:endParaRPr lang="ko-KR" altLang="ko-KR" sz="1200" dirty="0"/>
          </a:p>
        </p:txBody>
      </p:sp>
      <p:sp>
        <p:nvSpPr>
          <p:cNvPr id="473" name="Rectangle 472"/>
          <p:cNvSpPr/>
          <p:nvPr/>
        </p:nvSpPr>
        <p:spPr>
          <a:xfrm>
            <a:off x="3439668" y="1412748"/>
            <a:ext cx="5184648" cy="1098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79375">
              <a:lnSpc>
                <a:spcPts val="1775"/>
              </a:lnSpc>
            </a:pPr>
            <a:r>
              <a:rPr lang="en-US" altLang="ko-KR" sz="1200" dirty="0">
                <a:solidFill>
                  <a:srgbClr val="003265"/>
                </a:solidFill>
                <a:latin typeface="Wingdings" panose="05000000000000000000" pitchFamily="2" charset="2"/>
              </a:rPr>
              <a:t> </a:t>
            </a: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작업계획 수립 </a:t>
            </a: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/ </a:t>
            </a: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안전일지 점검 / 확인</a:t>
            </a:r>
          </a:p>
          <a:p>
            <a:pPr indent="79375">
              <a:lnSpc>
                <a:spcPts val="2155"/>
              </a:lnSpc>
            </a:pPr>
            <a:r>
              <a:rPr lang="en-US" altLang="ko-KR" sz="1200" dirty="0">
                <a:solidFill>
                  <a:srgbClr val="003265"/>
                </a:solidFill>
                <a:latin typeface="Wingdings" panose="05000000000000000000" pitchFamily="2" charset="2"/>
              </a:rPr>
              <a:t> </a:t>
            </a:r>
            <a:r>
              <a:rPr lang="en-US" altLang="ko-KR" sz="1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신규 채용 시 안전교육에 </a:t>
            </a: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대한 확인</a:t>
            </a:r>
          </a:p>
          <a:p>
            <a:pPr indent="79375">
              <a:lnSpc>
                <a:spcPts val="2160"/>
              </a:lnSpc>
            </a:pPr>
            <a:r>
              <a:rPr lang="en-US" altLang="ko-KR" sz="1200" dirty="0">
                <a:solidFill>
                  <a:srgbClr val="003265"/>
                </a:solidFill>
                <a:latin typeface="Wingdings" panose="05000000000000000000" pitchFamily="2" charset="2"/>
              </a:rPr>
              <a:t> </a:t>
            </a: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유해위험 기재, 기구에 대한 안전방호장치의 부착 및 성능의 확인</a:t>
            </a:r>
          </a:p>
          <a:p>
            <a:pPr indent="79375">
              <a:lnSpc>
                <a:spcPts val="2160"/>
              </a:lnSpc>
            </a:pPr>
            <a:r>
              <a:rPr lang="en-US" altLang="ko-KR" sz="1200" dirty="0">
                <a:solidFill>
                  <a:srgbClr val="003265"/>
                </a:solidFill>
                <a:latin typeface="Wingdings" panose="05000000000000000000" pitchFamily="2" charset="2"/>
              </a:rPr>
              <a:t> </a:t>
            </a:r>
            <a:r>
              <a:rPr lang="en-US" altLang="ko-KR" sz="1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월간 안전 협의체 회의</a:t>
            </a: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공동 점검 및 단체교육 참가</a:t>
            </a:r>
          </a:p>
        </p:txBody>
      </p:sp>
      <p:sp>
        <p:nvSpPr>
          <p:cNvPr id="474" name="Rectangle 473"/>
          <p:cNvSpPr/>
          <p:nvPr/>
        </p:nvSpPr>
        <p:spPr>
          <a:xfrm>
            <a:off x="3462529" y="3343656"/>
            <a:ext cx="5234813" cy="1661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78740">
              <a:lnSpc>
                <a:spcPts val="1835"/>
              </a:lnSpc>
            </a:pPr>
            <a:r>
              <a:rPr lang="en-US" altLang="ko-KR" sz="1200" dirty="0">
                <a:solidFill>
                  <a:srgbClr val="003265"/>
                </a:solidFill>
                <a:latin typeface="Wingdings" panose="05000000000000000000" pitchFamily="2" charset="2"/>
              </a:rPr>
              <a:t> </a:t>
            </a:r>
            <a:r>
              <a:rPr lang="en-US" altLang="ko-KR" sz="1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T.B.M 등의 안전 전반에 관한 업무</a:t>
            </a:r>
          </a:p>
          <a:p>
            <a:pPr indent="78740">
              <a:lnSpc>
                <a:spcPts val="2160"/>
              </a:lnSpc>
            </a:pPr>
            <a:r>
              <a:rPr lang="en-US" altLang="ko-KR" sz="1200" dirty="0">
                <a:solidFill>
                  <a:srgbClr val="003265"/>
                </a:solidFill>
                <a:latin typeface="Wingdings" panose="05000000000000000000" pitchFamily="2" charset="2"/>
              </a:rPr>
              <a:t> </a:t>
            </a: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일일 점검, 월간 안전활동의 실시 및 기록보존</a:t>
            </a:r>
          </a:p>
          <a:p>
            <a:pPr indent="78740">
              <a:lnSpc>
                <a:spcPts val="2160"/>
              </a:lnSpc>
            </a:pPr>
            <a:r>
              <a:rPr lang="en-US" altLang="ko-KR" sz="1200" dirty="0">
                <a:solidFill>
                  <a:srgbClr val="003265"/>
                </a:solidFill>
                <a:latin typeface="Wingdings" panose="05000000000000000000" pitchFamily="2" charset="2"/>
              </a:rPr>
              <a:t> </a:t>
            </a:r>
            <a:r>
              <a:rPr lang="en-US" altLang="ko-KR" sz="1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신규채용 근로자에 대한 교육실시</a:t>
            </a:r>
          </a:p>
          <a:p>
            <a:pPr indent="78740">
              <a:lnSpc>
                <a:spcPts val="2160"/>
              </a:lnSpc>
            </a:pPr>
            <a:r>
              <a:rPr lang="en-US" altLang="ko-KR" sz="1200" dirty="0">
                <a:solidFill>
                  <a:srgbClr val="003265"/>
                </a:solidFill>
                <a:latin typeface="Wingdings" panose="05000000000000000000" pitchFamily="2" charset="2"/>
              </a:rPr>
              <a:t> </a:t>
            </a: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유해위험기계,기구의 안전방호장치 부착</a:t>
            </a:r>
          </a:p>
          <a:p>
            <a:pPr indent="78740">
              <a:lnSpc>
                <a:spcPts val="216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 </a:t>
            </a: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원수급 업체의 협의체 참석 및 공동 점검실시</a:t>
            </a:r>
          </a:p>
          <a:p>
            <a:pPr indent="78740">
              <a:lnSpc>
                <a:spcPts val="216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 </a:t>
            </a: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안전관리비 사용에 대한 원 수급 업체의 안전관리자에 확인요청</a:t>
            </a:r>
          </a:p>
        </p:txBody>
      </p:sp>
      <p:sp>
        <p:nvSpPr>
          <p:cNvPr id="20" name="FreeForm 19"/>
          <p:cNvSpPr/>
          <p:nvPr/>
        </p:nvSpPr>
        <p:spPr>
          <a:xfrm>
            <a:off x="1208532" y="1479932"/>
            <a:ext cx="1787652" cy="964565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7652" h="964565">
                <a:moveTo>
                  <a:pt x="0" y="482219"/>
                </a:moveTo>
                <a:cubicBezTo>
                  <a:pt x="0" y="215900"/>
                  <a:pt x="400050" y="0"/>
                  <a:pt x="893826" y="0"/>
                </a:cubicBezTo>
                <a:cubicBezTo>
                  <a:pt x="1387475" y="0"/>
                  <a:pt x="1787652" y="215900"/>
                  <a:pt x="1787652" y="482219"/>
                </a:cubicBezTo>
                <a:cubicBezTo>
                  <a:pt x="1787652" y="748665"/>
                  <a:pt x="1387475" y="964565"/>
                  <a:pt x="893826" y="964565"/>
                </a:cubicBezTo>
                <a:cubicBezTo>
                  <a:pt x="400050" y="964565"/>
                  <a:pt x="0" y="748665"/>
                  <a:pt x="0" y="482219"/>
                </a:cubicBezTo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36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안전관리책임자</a:t>
            </a:r>
          </a:p>
          <a:p>
            <a:pPr algn="ctr">
              <a:lnSpc>
                <a:spcPts val="143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(소장)</a:t>
            </a:r>
          </a:p>
        </p:txBody>
      </p:sp>
      <p:sp>
        <p:nvSpPr>
          <p:cNvPr id="21" name="FreeForm 20"/>
          <p:cNvSpPr/>
          <p:nvPr/>
        </p:nvSpPr>
        <p:spPr>
          <a:xfrm>
            <a:off x="1208533" y="3406140"/>
            <a:ext cx="1804289" cy="1572768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4289" h="1572768">
                <a:moveTo>
                  <a:pt x="0" y="786384"/>
                </a:moveTo>
                <a:cubicBezTo>
                  <a:pt x="0" y="352044"/>
                  <a:pt x="403860" y="0"/>
                  <a:pt x="902081" y="0"/>
                </a:cubicBezTo>
                <a:cubicBezTo>
                  <a:pt x="1400429" y="0"/>
                  <a:pt x="1804289" y="352044"/>
                  <a:pt x="1804289" y="786384"/>
                </a:cubicBezTo>
                <a:cubicBezTo>
                  <a:pt x="1804289" y="1220724"/>
                  <a:pt x="1400429" y="1572768"/>
                  <a:pt x="902081" y="1572768"/>
                </a:cubicBezTo>
                <a:cubicBezTo>
                  <a:pt x="403860" y="1572768"/>
                  <a:pt x="0" y="1220724"/>
                  <a:pt x="0" y="786384"/>
                </a:cubicBezTo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08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안전관리자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  <p:sp>
        <p:nvSpPr>
          <p:cNvPr id="1279" name="TextBox 1278"/>
          <p:cNvSpPr txBox="1"/>
          <p:nvPr/>
        </p:nvSpPr>
        <p:spPr>
          <a:xfrm>
            <a:off x="985012" y="638176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13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안전관리계획</a:t>
            </a:r>
            <a:endParaRPr lang="ko-KR" altLang="ko-KR" sz="1400" dirty="0"/>
          </a:p>
        </p:txBody>
      </p:sp>
      <p:sp>
        <p:nvSpPr>
          <p:cNvPr id="1280" name="TextBox 1279"/>
          <p:cNvSpPr txBox="1"/>
          <p:nvPr/>
        </p:nvSpPr>
        <p:spPr>
          <a:xfrm>
            <a:off x="1085215" y="990220"/>
            <a:ext cx="1513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13-3. 1일 안전 Cycle</a:t>
            </a:r>
            <a:endParaRPr lang="ko-KR" altLang="ko-KR" sz="1200" dirty="0"/>
          </a:p>
        </p:txBody>
      </p:sp>
      <p:sp>
        <p:nvSpPr>
          <p:cNvPr id="475" name="Rectangle 474"/>
          <p:cNvSpPr/>
          <p:nvPr/>
        </p:nvSpPr>
        <p:spPr>
          <a:xfrm>
            <a:off x="4377690" y="2132838"/>
            <a:ext cx="1296924" cy="576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280035">
              <a:lnSpc>
                <a:spcPts val="2155"/>
              </a:lnSpc>
            </a:pPr>
            <a:r>
              <a:rPr lang="en-US" altLang="ko-KR" sz="1600" dirty="0">
                <a:solidFill>
                  <a:srgbClr val="00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작업 전</a:t>
            </a:r>
          </a:p>
          <a:p>
            <a:pPr indent="141605">
              <a:lnSpc>
                <a:spcPts val="1920"/>
              </a:lnSpc>
            </a:pPr>
            <a:r>
              <a:rPr lang="en-US" altLang="ko-KR" sz="1600" dirty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[안전조회]</a:t>
            </a:r>
          </a:p>
        </p:txBody>
      </p:sp>
      <p:sp>
        <p:nvSpPr>
          <p:cNvPr id="476" name="Rectangle 475"/>
          <p:cNvSpPr/>
          <p:nvPr/>
        </p:nvSpPr>
        <p:spPr>
          <a:xfrm>
            <a:off x="2864359" y="4367022"/>
            <a:ext cx="1296797" cy="576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280670">
              <a:lnSpc>
                <a:spcPts val="2155"/>
              </a:lnSpc>
            </a:pPr>
            <a:r>
              <a:rPr lang="en-US" altLang="ko-KR" sz="1600" dirty="0">
                <a:solidFill>
                  <a:srgbClr val="00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작업 후</a:t>
            </a:r>
          </a:p>
          <a:p>
            <a:pPr indent="141605">
              <a:lnSpc>
                <a:spcPts val="1920"/>
              </a:lnSpc>
            </a:pPr>
            <a:r>
              <a:rPr lang="en-US" altLang="ko-KR" sz="1600" dirty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[안전관리]</a:t>
            </a:r>
          </a:p>
        </p:txBody>
      </p:sp>
      <p:sp>
        <p:nvSpPr>
          <p:cNvPr id="477" name="Rectangle 476"/>
          <p:cNvSpPr/>
          <p:nvPr/>
        </p:nvSpPr>
        <p:spPr>
          <a:xfrm>
            <a:off x="5668518" y="4367022"/>
            <a:ext cx="1296924" cy="576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280035">
              <a:lnSpc>
                <a:spcPts val="2155"/>
              </a:lnSpc>
            </a:pPr>
            <a:r>
              <a:rPr lang="en-US" altLang="ko-KR" sz="1600" dirty="0">
                <a:solidFill>
                  <a:srgbClr val="00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작업 중</a:t>
            </a:r>
          </a:p>
          <a:p>
            <a:pPr indent="141605">
              <a:lnSpc>
                <a:spcPts val="1920"/>
              </a:lnSpc>
            </a:pPr>
            <a:r>
              <a:rPr lang="en-US" altLang="ko-KR" sz="1600" dirty="0">
                <a:solidFill>
                  <a:srgbClr val="FF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[안전관리]</a:t>
            </a:r>
          </a:p>
        </p:txBody>
      </p:sp>
      <p:sp>
        <p:nvSpPr>
          <p:cNvPr id="22" name="FreeForm 21"/>
          <p:cNvSpPr/>
          <p:nvPr/>
        </p:nvSpPr>
        <p:spPr>
          <a:xfrm>
            <a:off x="4235958" y="3213482"/>
            <a:ext cx="1581912" cy="793877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912" h="793877">
                <a:moveTo>
                  <a:pt x="0" y="396875"/>
                </a:moveTo>
                <a:cubicBezTo>
                  <a:pt x="0" y="177800"/>
                  <a:pt x="353949" y="0"/>
                  <a:pt x="790956" y="0"/>
                </a:cubicBezTo>
                <a:cubicBezTo>
                  <a:pt x="1227836" y="0"/>
                  <a:pt x="1581912" y="177800"/>
                  <a:pt x="1581912" y="396875"/>
                </a:cubicBezTo>
                <a:cubicBezTo>
                  <a:pt x="1581912" y="616077"/>
                  <a:pt x="1227836" y="793877"/>
                  <a:pt x="790956" y="793877"/>
                </a:cubicBezTo>
                <a:cubicBezTo>
                  <a:pt x="353949" y="793877"/>
                  <a:pt x="0" y="616077"/>
                  <a:pt x="0" y="396875"/>
                </a:cubicBezTo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995"/>
              </a:lnSpc>
            </a:pPr>
            <a:r>
              <a:rPr lang="en-US" altLang="ko-KR" dirty="0">
                <a:solidFill>
                  <a:srgbClr val="00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1일 안전</a:t>
            </a:r>
          </a:p>
          <a:p>
            <a:pPr algn="ctr">
              <a:lnSpc>
                <a:spcPts val="2160"/>
              </a:lnSpc>
            </a:pPr>
            <a:r>
              <a:rPr lang="en-US" altLang="ko-KR" dirty="0">
                <a:solidFill>
                  <a:srgbClr val="000000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관리</a:t>
            </a:r>
          </a:p>
        </p:txBody>
      </p:sp>
      <p:sp>
        <p:nvSpPr>
          <p:cNvPr id="23" name="FreeForm 22"/>
          <p:cNvSpPr/>
          <p:nvPr/>
        </p:nvSpPr>
        <p:spPr>
          <a:xfrm>
            <a:off x="7474458" y="1844802"/>
            <a:ext cx="1694688" cy="1080516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688" h="1080516">
                <a:moveTo>
                  <a:pt x="0" y="540258"/>
                </a:moveTo>
                <a:cubicBezTo>
                  <a:pt x="0" y="241935"/>
                  <a:pt x="379349" y="0"/>
                  <a:pt x="847344" y="0"/>
                </a:cubicBezTo>
                <a:cubicBezTo>
                  <a:pt x="1315339" y="0"/>
                  <a:pt x="1694688" y="241935"/>
                  <a:pt x="1694688" y="540258"/>
                </a:cubicBezTo>
                <a:cubicBezTo>
                  <a:pt x="1694688" y="838581"/>
                  <a:pt x="1315339" y="1080516"/>
                  <a:pt x="847344" y="1080516"/>
                </a:cubicBezTo>
                <a:cubicBezTo>
                  <a:pt x="379349" y="1080516"/>
                  <a:pt x="0" y="838581"/>
                  <a:pt x="0" y="540258"/>
                </a:cubicBezTo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095"/>
              </a:lnSpc>
            </a:pPr>
            <a:r>
              <a:rPr lang="en-US" altLang="ko-K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T.B.M</a:t>
            </a:r>
          </a:p>
          <a:p>
            <a:pPr algn="ctr">
              <a:lnSpc>
                <a:spcPts val="2095"/>
              </a:lnSpc>
            </a:pPr>
            <a:endParaRPr lang="en-US" altLang="ko-KR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76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신규교육</a:t>
            </a:r>
          </a:p>
        </p:txBody>
      </p:sp>
      <p:sp>
        <p:nvSpPr>
          <p:cNvPr id="24" name="FreeForm 23"/>
          <p:cNvSpPr/>
          <p:nvPr/>
        </p:nvSpPr>
        <p:spPr>
          <a:xfrm>
            <a:off x="7687818" y="4077462"/>
            <a:ext cx="1476756" cy="1152144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6756" h="1152144">
                <a:moveTo>
                  <a:pt x="0" y="576072"/>
                </a:moveTo>
                <a:cubicBezTo>
                  <a:pt x="0" y="257937"/>
                  <a:pt x="330454" y="0"/>
                  <a:pt x="738251" y="0"/>
                </a:cubicBezTo>
                <a:cubicBezTo>
                  <a:pt x="1146175" y="0"/>
                  <a:pt x="1476756" y="257937"/>
                  <a:pt x="1476756" y="576072"/>
                </a:cubicBezTo>
                <a:cubicBezTo>
                  <a:pt x="1476756" y="894207"/>
                  <a:pt x="1146175" y="1152144"/>
                  <a:pt x="738251" y="1152144"/>
                </a:cubicBezTo>
                <a:cubicBezTo>
                  <a:pt x="330454" y="1152144"/>
                  <a:pt x="0" y="894207"/>
                  <a:pt x="0" y="576072"/>
                </a:cubicBezTo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70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지적</a:t>
            </a:r>
            <a:r>
              <a:rPr lang="en-US" altLang="ko-KR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ko-KR" sz="120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지도</a:t>
            </a:r>
            <a:endParaRPr lang="en-US" altLang="ko-KR" sz="120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>
              <a:lnSpc>
                <a:spcPts val="1700"/>
              </a:lnSpc>
            </a:pPr>
            <a:endParaRPr lang="en-US" altLang="ko-KR" sz="120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>
              <a:lnSpc>
                <a:spcPts val="1700"/>
              </a:lnSpc>
            </a:pPr>
            <a:endParaRPr lang="en-US" altLang="ko-KR" sz="1200" dirty="0">
              <a:solidFill>
                <a:srgbClr val="000000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pPr algn="ctr">
              <a:lnSpc>
                <a:spcPts val="184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시설물확인</a:t>
            </a:r>
          </a:p>
        </p:txBody>
      </p:sp>
      <p:sp>
        <p:nvSpPr>
          <p:cNvPr id="25" name="FreeForm 24"/>
          <p:cNvSpPr/>
          <p:nvPr/>
        </p:nvSpPr>
        <p:spPr>
          <a:xfrm>
            <a:off x="738378" y="4077462"/>
            <a:ext cx="1370076" cy="1152144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0076" h="1152144">
                <a:moveTo>
                  <a:pt x="0" y="576072"/>
                </a:moveTo>
                <a:cubicBezTo>
                  <a:pt x="0" y="257937"/>
                  <a:pt x="306705" y="0"/>
                  <a:pt x="685038" y="0"/>
                </a:cubicBezTo>
                <a:cubicBezTo>
                  <a:pt x="1063244" y="0"/>
                  <a:pt x="1370076" y="257937"/>
                  <a:pt x="1370076" y="576072"/>
                </a:cubicBezTo>
                <a:cubicBezTo>
                  <a:pt x="1370076" y="894207"/>
                  <a:pt x="1063244" y="1152144"/>
                  <a:pt x="685038" y="1152144"/>
                </a:cubicBezTo>
                <a:cubicBezTo>
                  <a:pt x="306705" y="1152144"/>
                  <a:pt x="0" y="894207"/>
                  <a:pt x="0" y="576072"/>
                </a:cubicBezTo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128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작업장정리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TextBox 1283"/>
          <p:cNvSpPr txBox="1"/>
          <p:nvPr/>
        </p:nvSpPr>
        <p:spPr>
          <a:xfrm>
            <a:off x="985012" y="638176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13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안전관리계획</a:t>
            </a:r>
            <a:endParaRPr lang="ko-KR" altLang="ko-KR" sz="1400" dirty="0"/>
          </a:p>
        </p:txBody>
      </p:sp>
      <p:sp>
        <p:nvSpPr>
          <p:cNvPr id="1285" name="TextBox 1284"/>
          <p:cNvSpPr txBox="1"/>
          <p:nvPr/>
        </p:nvSpPr>
        <p:spPr>
          <a:xfrm>
            <a:off x="1085215" y="990220"/>
            <a:ext cx="1519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13-4. 안전조회 계획</a:t>
            </a:r>
            <a:endParaRPr lang="ko-KR" altLang="ko-KR" sz="1200" dirty="0"/>
          </a:p>
        </p:txBody>
      </p:sp>
      <p:pic>
        <p:nvPicPr>
          <p:cNvPr id="104" name="Picture 10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1184" y="1496696"/>
            <a:ext cx="7196328" cy="242189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1184" y="1496696"/>
            <a:ext cx="7196328" cy="242189"/>
          </a:xfrm>
          <a:prstGeom prst="rect">
            <a:avLst/>
          </a:prstGeom>
        </p:spPr>
      </p:pic>
      <p:sp>
        <p:nvSpPr>
          <p:cNvPr id="1286" name="TextBox 1285"/>
          <p:cNvSpPr txBox="1"/>
          <p:nvPr/>
        </p:nvSpPr>
        <p:spPr>
          <a:xfrm>
            <a:off x="1251331" y="1436878"/>
            <a:ext cx="157447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안전조회 실시계획</a:t>
            </a:r>
            <a:endParaRPr lang="ko-KR" altLang="ko-KR" sz="1300" dirty="0">
              <a:solidFill>
                <a:srgbClr val="003265"/>
              </a:solidFill>
            </a:endParaRP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91185" y="1853184"/>
            <a:ext cx="7712837" cy="3922776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1185" y="1853184"/>
            <a:ext cx="7712837" cy="3922776"/>
          </a:xfrm>
          <a:prstGeom prst="rect">
            <a:avLst/>
          </a:prstGeom>
        </p:spPr>
      </p:pic>
      <p:sp>
        <p:nvSpPr>
          <p:cNvPr id="1287" name="TextBox 1286"/>
          <p:cNvSpPr txBox="1"/>
          <p:nvPr/>
        </p:nvSpPr>
        <p:spPr>
          <a:xfrm>
            <a:off x="1251332" y="2446147"/>
            <a:ext cx="276870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실시시간 : 매일 아침 </a:t>
            </a:r>
            <a:r>
              <a:rPr lang="en-US" altLang="ko-KR" sz="1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06:50~07:00</a:t>
            </a:r>
            <a:endParaRPr lang="ko-KR" altLang="ko-KR" sz="1300" dirty="0">
              <a:solidFill>
                <a:srgbClr val="FF0000"/>
              </a:solidFill>
            </a:endParaRPr>
          </a:p>
        </p:txBody>
      </p:sp>
      <p:sp>
        <p:nvSpPr>
          <p:cNvPr id="1288" name="TextBox 1287"/>
          <p:cNvSpPr txBox="1"/>
          <p:nvPr/>
        </p:nvSpPr>
        <p:spPr>
          <a:xfrm>
            <a:off x="1251332" y="3040507"/>
            <a:ext cx="167225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실시장소 : 지정장소</a:t>
            </a:r>
            <a:endParaRPr lang="ko-KR" altLang="ko-KR" sz="1300" dirty="0"/>
          </a:p>
        </p:txBody>
      </p:sp>
      <p:sp>
        <p:nvSpPr>
          <p:cNvPr id="1289" name="TextBox 1288"/>
          <p:cNvSpPr txBox="1"/>
          <p:nvPr/>
        </p:nvSpPr>
        <p:spPr>
          <a:xfrm>
            <a:off x="1251332" y="3634486"/>
            <a:ext cx="349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98729" algn="l"/>
              </a:tabLst>
            </a:pPr>
            <a:r>
              <a:rPr lang="en-US" altLang="ko-KR" sz="1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주 </a:t>
            </a:r>
            <a:r>
              <a:rPr lang="en-US" altLang="ko-KR" dirty="0"/>
              <a:t>	</a:t>
            </a:r>
            <a:r>
              <a:rPr lang="en-US" altLang="ko-KR" sz="1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관 : 원청 안전 관리자, 팀장 및 근로자</a:t>
            </a:r>
            <a:endParaRPr lang="ko-KR" altLang="ko-KR" sz="1300" dirty="0"/>
          </a:p>
        </p:txBody>
      </p:sp>
      <p:sp>
        <p:nvSpPr>
          <p:cNvPr id="1290" name="TextBox 1289"/>
          <p:cNvSpPr txBox="1"/>
          <p:nvPr/>
        </p:nvSpPr>
        <p:spPr>
          <a:xfrm>
            <a:off x="1251331" y="4229481"/>
            <a:ext cx="579036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실시내용 : 간단한 준비체조, </a:t>
            </a:r>
            <a:r>
              <a:rPr lang="en-US" altLang="ko-KR" sz="13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TBM을 통한 지적 확인, 당일 주 작업 내용 설명</a:t>
            </a:r>
            <a:endParaRPr lang="ko-KR" altLang="ko-KR" sz="1300" dirty="0">
              <a:solidFill>
                <a:srgbClr val="FF0000"/>
              </a:solidFill>
            </a:endParaRPr>
          </a:p>
        </p:txBody>
      </p:sp>
      <p:sp>
        <p:nvSpPr>
          <p:cNvPr id="1291" name="TextBox 1290"/>
          <p:cNvSpPr txBox="1"/>
          <p:nvPr/>
        </p:nvSpPr>
        <p:spPr>
          <a:xfrm>
            <a:off x="1251332" y="4823841"/>
            <a:ext cx="568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98729" algn="l"/>
              </a:tabLst>
            </a:pPr>
            <a:r>
              <a:rPr lang="en-US" altLang="ko-KR" sz="1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성 </a:t>
            </a:r>
            <a:r>
              <a:rPr lang="en-US" altLang="ko-KR" dirty="0"/>
              <a:t>	</a:t>
            </a:r>
            <a:r>
              <a:rPr lang="en-US" altLang="ko-KR" sz="13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과 : 위험 요소 지적 및 제거와 안전작업을 실시 하고 안전의식 고취</a:t>
            </a:r>
            <a:endParaRPr lang="ko-KR" altLang="ko-KR" sz="13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  <p:sp>
        <p:nvSpPr>
          <p:cNvPr id="1295" name="TextBox 1294"/>
          <p:cNvSpPr txBox="1"/>
          <p:nvPr/>
        </p:nvSpPr>
        <p:spPr>
          <a:xfrm>
            <a:off x="985012" y="342901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13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안전관리계획</a:t>
            </a:r>
            <a:endParaRPr lang="ko-KR" altLang="ko-KR" sz="1400" dirty="0"/>
          </a:p>
        </p:txBody>
      </p:sp>
      <p:sp>
        <p:nvSpPr>
          <p:cNvPr id="1296" name="TextBox 1295"/>
          <p:cNvSpPr txBox="1"/>
          <p:nvPr/>
        </p:nvSpPr>
        <p:spPr>
          <a:xfrm>
            <a:off x="1085215" y="694945"/>
            <a:ext cx="15167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13-5. 안전교육 계획</a:t>
            </a:r>
            <a:endParaRPr lang="ko-KR" altLang="ko-KR" sz="1200" dirty="0"/>
          </a:p>
        </p:txBody>
      </p:sp>
      <p:sp>
        <p:nvSpPr>
          <p:cNvPr id="1297" name="TextBox 1296"/>
          <p:cNvSpPr txBox="1"/>
          <p:nvPr/>
        </p:nvSpPr>
        <p:spPr>
          <a:xfrm>
            <a:off x="1181608" y="917829"/>
            <a:ext cx="224292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안전교육 실시 계획 및 일정</a:t>
            </a:r>
            <a:endParaRPr lang="ko-KR" altLang="ko-KR" sz="1300" dirty="0">
              <a:solidFill>
                <a:srgbClr val="003265"/>
              </a:solidFill>
            </a:endParaRPr>
          </a:p>
        </p:txBody>
      </p:sp>
      <p:sp>
        <p:nvSpPr>
          <p:cNvPr id="1298" name="TextBox 1297"/>
          <p:cNvSpPr txBox="1"/>
          <p:nvPr/>
        </p:nvSpPr>
        <p:spPr>
          <a:xfrm>
            <a:off x="1846708" y="1344296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신규채용시</a:t>
            </a:r>
            <a:endParaRPr lang="ko-KR" altLang="ko-KR" sz="1200" dirty="0">
              <a:solidFill>
                <a:srgbClr val="FF0000"/>
              </a:solidFill>
            </a:endParaRPr>
          </a:p>
        </p:txBody>
      </p:sp>
      <p:sp>
        <p:nvSpPr>
          <p:cNvPr id="1299" name="TextBox 1298"/>
          <p:cNvSpPr txBox="1"/>
          <p:nvPr/>
        </p:nvSpPr>
        <p:spPr>
          <a:xfrm>
            <a:off x="2049654" y="1618616"/>
            <a:ext cx="3095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실시시기 : 채용 시 마다 작업 투입 전 교육</a:t>
            </a:r>
            <a:endParaRPr lang="ko-KR" altLang="ko-KR" sz="1200" dirty="0"/>
          </a:p>
        </p:txBody>
      </p:sp>
      <p:sp>
        <p:nvSpPr>
          <p:cNvPr id="1300" name="TextBox 1299"/>
          <p:cNvSpPr txBox="1"/>
          <p:nvPr/>
        </p:nvSpPr>
        <p:spPr>
          <a:xfrm>
            <a:off x="2049654" y="1892935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장 </a:t>
            </a:r>
            <a:r>
              <a:rPr lang="en-US" altLang="ko-KR" dirty="0"/>
              <a:t>	</a:t>
            </a: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소 : 현장사무실 또는 지정된 장소</a:t>
            </a:r>
            <a:endParaRPr lang="ko-KR" altLang="ko-KR" sz="1200" dirty="0"/>
          </a:p>
        </p:txBody>
      </p:sp>
      <p:sp>
        <p:nvSpPr>
          <p:cNvPr id="1301" name="TextBox 1300"/>
          <p:cNvSpPr txBox="1"/>
          <p:nvPr/>
        </p:nvSpPr>
        <p:spPr>
          <a:xfrm>
            <a:off x="2049654" y="2167255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강 </a:t>
            </a:r>
            <a:r>
              <a:rPr lang="en-US" altLang="ko-KR" dirty="0"/>
              <a:t>	</a:t>
            </a: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 : 현장소장 또는 원청 안전 관리자</a:t>
            </a:r>
            <a:endParaRPr lang="ko-KR" altLang="ko-KR" sz="1200" dirty="0"/>
          </a:p>
        </p:txBody>
      </p:sp>
      <p:sp>
        <p:nvSpPr>
          <p:cNvPr id="1302" name="TextBox 1301"/>
          <p:cNvSpPr txBox="1"/>
          <p:nvPr/>
        </p:nvSpPr>
        <p:spPr>
          <a:xfrm>
            <a:off x="2049654" y="2441322"/>
            <a:ext cx="3179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실시내용 : 1) </a:t>
            </a:r>
            <a:r>
              <a:rPr lang="en-US" altLang="ko-KR" sz="1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현장 소개 및 안전수칙의 소개</a:t>
            </a:r>
            <a:endParaRPr lang="ko-KR" altLang="ko-KR" sz="1200" dirty="0">
              <a:solidFill>
                <a:srgbClr val="FF0000"/>
              </a:solidFill>
            </a:endParaRPr>
          </a:p>
        </p:txBody>
      </p:sp>
      <p:sp>
        <p:nvSpPr>
          <p:cNvPr id="1303" name="TextBox 1302"/>
          <p:cNvSpPr txBox="1"/>
          <p:nvPr/>
        </p:nvSpPr>
        <p:spPr>
          <a:xfrm>
            <a:off x="2811653" y="2716277"/>
            <a:ext cx="3685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2) 안전작업 방법 및 유해위험기계,기구의 사용방법</a:t>
            </a:r>
            <a:endParaRPr lang="ko-KR" altLang="ko-KR" sz="1200" dirty="0"/>
          </a:p>
        </p:txBody>
      </p:sp>
      <p:sp>
        <p:nvSpPr>
          <p:cNvPr id="1304" name="TextBox 1303"/>
          <p:cNvSpPr txBox="1"/>
          <p:nvPr/>
        </p:nvSpPr>
        <p:spPr>
          <a:xfrm>
            <a:off x="2811653" y="2990597"/>
            <a:ext cx="3704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3) 개인 안전 보호구의 지급 및 올바른 착용 법 제시</a:t>
            </a:r>
            <a:endParaRPr lang="ko-KR" altLang="ko-KR" sz="1200" dirty="0"/>
          </a:p>
        </p:txBody>
      </p:sp>
      <p:sp>
        <p:nvSpPr>
          <p:cNvPr id="1305" name="TextBox 1304"/>
          <p:cNvSpPr txBox="1"/>
          <p:nvPr/>
        </p:nvSpPr>
        <p:spPr>
          <a:xfrm>
            <a:off x="2811653" y="3264917"/>
            <a:ext cx="3448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4) 재해 사례에 의한 동종재해 예방 및 근절방안</a:t>
            </a:r>
            <a:endParaRPr lang="ko-KR" altLang="ko-KR" sz="1200" dirty="0"/>
          </a:p>
        </p:txBody>
      </p:sp>
      <p:sp>
        <p:nvSpPr>
          <p:cNvPr id="1306" name="TextBox 1305"/>
          <p:cNvSpPr txBox="1"/>
          <p:nvPr/>
        </p:nvSpPr>
        <p:spPr>
          <a:xfrm>
            <a:off x="2811654" y="3539237"/>
            <a:ext cx="3089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5) 위험 및 재해발생시의 </a:t>
            </a:r>
            <a:r>
              <a:rPr lang="en-US" altLang="ko-KR" sz="1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응급 조치사항 </a:t>
            </a: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등</a:t>
            </a:r>
            <a:endParaRPr lang="ko-KR" altLang="ko-KR" sz="1200" dirty="0"/>
          </a:p>
        </p:txBody>
      </p:sp>
      <p:sp>
        <p:nvSpPr>
          <p:cNvPr id="1307" name="TextBox 1306"/>
          <p:cNvSpPr txBox="1"/>
          <p:nvPr/>
        </p:nvSpPr>
        <p:spPr>
          <a:xfrm>
            <a:off x="2811654" y="3813811"/>
            <a:ext cx="3179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6) 긴급 구조 체계 등 숙지시킴 (비상연락망)</a:t>
            </a:r>
            <a:endParaRPr lang="ko-KR" altLang="ko-KR" sz="1200" dirty="0"/>
          </a:p>
        </p:txBody>
      </p:sp>
      <p:sp>
        <p:nvSpPr>
          <p:cNvPr id="1308" name="TextBox 1307"/>
          <p:cNvSpPr txBox="1"/>
          <p:nvPr/>
        </p:nvSpPr>
        <p:spPr>
          <a:xfrm>
            <a:off x="1846708" y="4401174"/>
            <a:ext cx="2108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정기 안전 보건 교육 (월1회)</a:t>
            </a:r>
            <a:endParaRPr lang="ko-KR" altLang="ko-KR" sz="1200" dirty="0">
              <a:solidFill>
                <a:srgbClr val="FF0000"/>
              </a:solidFill>
            </a:endParaRPr>
          </a:p>
        </p:txBody>
      </p:sp>
      <p:sp>
        <p:nvSpPr>
          <p:cNvPr id="1309" name="TextBox 1308"/>
          <p:cNvSpPr txBox="1"/>
          <p:nvPr/>
        </p:nvSpPr>
        <p:spPr>
          <a:xfrm>
            <a:off x="2049654" y="4676002"/>
            <a:ext cx="4185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 수급업체와 협의하여 지정된 교육장에서 집합교육 실시</a:t>
            </a:r>
            <a:endParaRPr lang="ko-KR" altLang="ko-KR" sz="1200" dirty="0"/>
          </a:p>
        </p:txBody>
      </p:sp>
      <p:sp>
        <p:nvSpPr>
          <p:cNvPr id="1310" name="TextBox 1309"/>
          <p:cNvSpPr txBox="1"/>
          <p:nvPr/>
        </p:nvSpPr>
        <p:spPr>
          <a:xfrm>
            <a:off x="1846708" y="5133202"/>
            <a:ext cx="1659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특별 안전 교육 (수시)</a:t>
            </a:r>
            <a:endParaRPr lang="ko-KR" altLang="ko-KR" sz="1200" dirty="0">
              <a:solidFill>
                <a:srgbClr val="FF0000"/>
              </a:solidFill>
            </a:endParaRPr>
          </a:p>
        </p:txBody>
      </p:sp>
      <p:sp>
        <p:nvSpPr>
          <p:cNvPr id="1311" name="TextBox 1310"/>
          <p:cNvSpPr txBox="1"/>
          <p:nvPr/>
        </p:nvSpPr>
        <p:spPr>
          <a:xfrm>
            <a:off x="2049653" y="5334001"/>
            <a:ext cx="3313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작업내용의 변경 시 및 유해위험 작업 전 실시</a:t>
            </a:r>
            <a:endParaRPr lang="ko-KR" altLang="ko-KR" sz="1200" dirty="0"/>
          </a:p>
        </p:txBody>
      </p:sp>
      <p:sp>
        <p:nvSpPr>
          <p:cNvPr id="1312" name="TextBox 1311"/>
          <p:cNvSpPr txBox="1"/>
          <p:nvPr/>
        </p:nvSpPr>
        <p:spPr>
          <a:xfrm>
            <a:off x="1846708" y="5666602"/>
            <a:ext cx="1813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관리 감독자 교육 (법정)</a:t>
            </a:r>
            <a:endParaRPr lang="ko-KR" altLang="ko-KR" sz="1200" dirty="0">
              <a:solidFill>
                <a:srgbClr val="FF0000"/>
              </a:solidFill>
            </a:endParaRPr>
          </a:p>
        </p:txBody>
      </p:sp>
      <p:sp>
        <p:nvSpPr>
          <p:cNvPr id="1313" name="TextBox 1312"/>
          <p:cNvSpPr txBox="1"/>
          <p:nvPr/>
        </p:nvSpPr>
        <p:spPr>
          <a:xfrm>
            <a:off x="2049654" y="5869052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지정된 기간에 교육실시</a:t>
            </a:r>
            <a:endParaRPr lang="ko-KR" altLang="ko-KR" sz="12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0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</p:spPr>
      </p:pic>
      <p:sp>
        <p:nvSpPr>
          <p:cNvPr id="1317" name="TextBox 1316"/>
          <p:cNvSpPr txBox="1"/>
          <p:nvPr/>
        </p:nvSpPr>
        <p:spPr>
          <a:xfrm>
            <a:off x="985012" y="342901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13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안전관리계획</a:t>
            </a:r>
            <a:endParaRPr lang="ko-KR" altLang="ko-KR" sz="1400" dirty="0"/>
          </a:p>
        </p:txBody>
      </p:sp>
      <p:sp>
        <p:nvSpPr>
          <p:cNvPr id="1318" name="TextBox 1317"/>
          <p:cNvSpPr txBox="1"/>
          <p:nvPr/>
        </p:nvSpPr>
        <p:spPr>
          <a:xfrm>
            <a:off x="1085216" y="694945"/>
            <a:ext cx="1824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13-6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2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기타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안전점검계획</a:t>
            </a:r>
            <a:endParaRPr lang="ko-KR" altLang="ko-KR" sz="1200" dirty="0"/>
          </a:p>
        </p:txBody>
      </p:sp>
      <p:sp>
        <p:nvSpPr>
          <p:cNvPr id="478" name="Rectangle 477"/>
          <p:cNvSpPr/>
          <p:nvPr/>
        </p:nvSpPr>
        <p:spPr>
          <a:xfrm>
            <a:off x="3054223" y="2113915"/>
            <a:ext cx="5361178" cy="1543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78740">
              <a:lnSpc>
                <a:spcPts val="1770"/>
              </a:lnSpc>
            </a:pP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en-US" altLang="ko-KR" sz="1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외부 비계 및 발판 </a:t>
            </a: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등 자재에 의한 위험 유무 확인 한다</a:t>
            </a:r>
          </a:p>
          <a:p>
            <a:pPr indent="78740">
              <a:lnSpc>
                <a:spcPts val="1870"/>
              </a:lnSpc>
            </a:pP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자재 양중 인양간에 위험물 및 결속 상태 확인 한다</a:t>
            </a:r>
          </a:p>
          <a:p>
            <a:pPr indent="78740">
              <a:lnSpc>
                <a:spcPts val="1870"/>
              </a:lnSpc>
            </a:pPr>
            <a:r>
              <a:rPr lang="en-US" altLang="ko-KR" sz="1200" dirty="0">
                <a:solidFill>
                  <a:srgbClr val="FFFF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en-US" altLang="ko-KR" sz="1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B/T비계 사용시 기준에 맞는 조립 </a:t>
            </a: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상태 확인 한다</a:t>
            </a:r>
          </a:p>
          <a:p>
            <a:pPr indent="78740">
              <a:lnSpc>
                <a:spcPts val="1870"/>
              </a:lnSpc>
            </a:pP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자재 인양구 및 기타 오픈구 의 </a:t>
            </a:r>
            <a:r>
              <a:rPr lang="en-US" altLang="ko-KR" sz="1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추락 방지 및 난간 대 설치 </a:t>
            </a: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상태 확인</a:t>
            </a:r>
          </a:p>
          <a:p>
            <a:pPr indent="78740">
              <a:lnSpc>
                <a:spcPts val="1870"/>
              </a:lnSpc>
            </a:pP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안전벨트 착용 및 사용을 의무화 한다</a:t>
            </a:r>
          </a:p>
        </p:txBody>
      </p:sp>
      <p:sp>
        <p:nvSpPr>
          <p:cNvPr id="479" name="Rectangle 478"/>
          <p:cNvSpPr/>
          <p:nvPr/>
        </p:nvSpPr>
        <p:spPr>
          <a:xfrm>
            <a:off x="1480185" y="2132584"/>
            <a:ext cx="1433068" cy="1492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93980">
              <a:lnSpc>
                <a:spcPts val="172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낙하 및 추락 방지</a:t>
            </a:r>
          </a:p>
        </p:txBody>
      </p:sp>
      <p:sp>
        <p:nvSpPr>
          <p:cNvPr id="480" name="Rectangle 479"/>
          <p:cNvSpPr/>
          <p:nvPr/>
        </p:nvSpPr>
        <p:spPr>
          <a:xfrm>
            <a:off x="3050033" y="3859276"/>
            <a:ext cx="5369687" cy="1215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78740">
              <a:lnSpc>
                <a:spcPts val="2355"/>
              </a:lnSpc>
            </a:pP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en-US" altLang="ko-KR" sz="1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위험물 저장고 적극 활용 </a:t>
            </a: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하고 시건 장치를 한다</a:t>
            </a:r>
          </a:p>
          <a:p>
            <a:pPr indent="78740">
              <a:lnSpc>
                <a:spcPts val="1870"/>
              </a:lnSpc>
            </a:pP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산소용접 작업 등 화재위험 작업 시 </a:t>
            </a:r>
            <a:r>
              <a:rPr lang="en-US" altLang="ko-KR" sz="1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소화기 비치 확인 </a:t>
            </a: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한다</a:t>
            </a:r>
          </a:p>
          <a:p>
            <a:pPr indent="78740">
              <a:lnSpc>
                <a:spcPts val="1870"/>
              </a:lnSpc>
            </a:pP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소화기는 항시 정해진 위치에 배치 한다</a:t>
            </a:r>
          </a:p>
        </p:txBody>
      </p:sp>
      <p:sp>
        <p:nvSpPr>
          <p:cNvPr id="481" name="Rectangle 480"/>
          <p:cNvSpPr/>
          <p:nvPr/>
        </p:nvSpPr>
        <p:spPr>
          <a:xfrm>
            <a:off x="1467612" y="3869564"/>
            <a:ext cx="1455420" cy="1173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333375">
              <a:lnSpc>
                <a:spcPts val="166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화재예방</a:t>
            </a:r>
          </a:p>
        </p:txBody>
      </p:sp>
      <p:sp>
        <p:nvSpPr>
          <p:cNvPr id="482" name="Rectangle 481"/>
          <p:cNvSpPr/>
          <p:nvPr/>
        </p:nvSpPr>
        <p:spPr>
          <a:xfrm>
            <a:off x="3045841" y="5269358"/>
            <a:ext cx="5377942" cy="891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78740">
              <a:lnSpc>
                <a:spcPts val="2285"/>
              </a:lnSpc>
            </a:pP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en-US" altLang="ko-KR" sz="1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공 도구는 매달 안전점검을 실시하고 허가된 공 도구만 </a:t>
            </a: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사용 한다</a:t>
            </a:r>
          </a:p>
          <a:p>
            <a:pPr indent="78740">
              <a:lnSpc>
                <a:spcPts val="1870"/>
              </a:lnSpc>
            </a:pP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누전 차단기 및 </a:t>
            </a:r>
            <a:r>
              <a:rPr lang="en-US" altLang="ko-KR" sz="1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접지 </a:t>
            </a: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상태를 확인 한다</a:t>
            </a:r>
          </a:p>
          <a:p>
            <a:pPr indent="78740">
              <a:lnSpc>
                <a:spcPts val="1870"/>
              </a:lnSpc>
            </a:pP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작업선은 누전상태를 점검한다. 사용 한다</a:t>
            </a:r>
          </a:p>
        </p:txBody>
      </p:sp>
      <p:sp>
        <p:nvSpPr>
          <p:cNvPr id="483" name="Rectangle 482"/>
          <p:cNvSpPr/>
          <p:nvPr/>
        </p:nvSpPr>
        <p:spPr>
          <a:xfrm>
            <a:off x="1457834" y="5269485"/>
            <a:ext cx="1474851" cy="8622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215265">
              <a:lnSpc>
                <a:spcPts val="163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감전 사고 방지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타원 31"/>
          <p:cNvSpPr/>
          <p:nvPr/>
        </p:nvSpPr>
        <p:spPr>
          <a:xfrm>
            <a:off x="1143000" y="4573991"/>
            <a:ext cx="2133600" cy="30777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타원 30"/>
          <p:cNvSpPr/>
          <p:nvPr/>
        </p:nvSpPr>
        <p:spPr>
          <a:xfrm>
            <a:off x="1118892" y="2895601"/>
            <a:ext cx="2133600" cy="30777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타원 2"/>
          <p:cNvSpPr/>
          <p:nvPr/>
        </p:nvSpPr>
        <p:spPr>
          <a:xfrm>
            <a:off x="1169226" y="1654813"/>
            <a:ext cx="2133600" cy="30777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TextBox 94"/>
          <p:cNvSpPr txBox="1"/>
          <p:nvPr/>
        </p:nvSpPr>
        <p:spPr>
          <a:xfrm>
            <a:off x="1373632" y="588447"/>
            <a:ext cx="142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1. </a:t>
            </a:r>
            <a:r>
              <a:rPr lang="en-US" altLang="ko-KR" sz="1400" dirty="0" err="1" smtClean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현장운영계획</a:t>
            </a:r>
            <a:endParaRPr lang="ko-KR" altLang="ko-KR" sz="1400" dirty="0"/>
          </a:p>
        </p:txBody>
      </p:sp>
      <p:sp>
        <p:nvSpPr>
          <p:cNvPr id="96" name="TextBox 95"/>
          <p:cNvSpPr txBox="1"/>
          <p:nvPr/>
        </p:nvSpPr>
        <p:spPr>
          <a:xfrm>
            <a:off x="1255451" y="1153842"/>
            <a:ext cx="21355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1-3. 가설사무실 및 양중 계획</a:t>
            </a:r>
            <a:endParaRPr lang="ko-KR" altLang="ko-KR" sz="1200" dirty="0"/>
          </a:p>
        </p:txBody>
      </p:sp>
      <p:sp>
        <p:nvSpPr>
          <p:cNvPr id="97" name="TextBox 96"/>
          <p:cNvSpPr txBox="1"/>
          <p:nvPr/>
        </p:nvSpPr>
        <p:spPr>
          <a:xfrm>
            <a:off x="1266953" y="1661923"/>
            <a:ext cx="1890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굴림체" panose="020B0609000101010101" pitchFamily="49" charset="-127"/>
                <a:ea typeface="굴림체" panose="020B0609000101010101" pitchFamily="49" charset="-127"/>
              </a:rPr>
              <a:t>가설 사무실 및 창고</a:t>
            </a:r>
            <a:endParaRPr lang="ko-KR" altLang="ko-K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299845" y="2216659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가설사무소 </a:t>
            </a:r>
            <a:r>
              <a:rPr lang="en-US" altLang="ko-KR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컨테이너 </a:t>
            </a:r>
            <a:r>
              <a:rPr lang="en-US" altLang="ko-KR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(3M*5M) 2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동</a:t>
            </a:r>
            <a:endParaRPr lang="ko-KR" altLang="ko-KR" sz="1200" dirty="0"/>
          </a:p>
        </p:txBody>
      </p:sp>
      <p:sp>
        <p:nvSpPr>
          <p:cNvPr id="101" name="TextBox 100"/>
          <p:cNvSpPr txBox="1"/>
          <p:nvPr/>
        </p:nvSpPr>
        <p:spPr>
          <a:xfrm>
            <a:off x="1646683" y="2897321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굴림체" panose="020B0609000101010101" pitchFamily="49" charset="-127"/>
                <a:ea typeface="굴림체" panose="020B0609000101010101" pitchFamily="49" charset="-127"/>
              </a:rPr>
              <a:t>양중계획</a:t>
            </a:r>
            <a:endParaRPr lang="ko-KR" altLang="ko-K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299845" y="3376545"/>
            <a:ext cx="3728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o-KR" altLang="en-US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이동식</a:t>
            </a:r>
            <a:r>
              <a:rPr lang="en-US" altLang="ko-KR" sz="1200" dirty="0" err="1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크레인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철근</a:t>
            </a:r>
            <a:r>
              <a:rPr lang="en-US" altLang="ko-KR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가설 재</a:t>
            </a:r>
            <a:r>
              <a:rPr lang="en-US" altLang="ko-KR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폼</a:t>
            </a:r>
            <a:r>
              <a:rPr lang="en-US" altLang="ko-KR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합판</a:t>
            </a:r>
            <a:r>
              <a:rPr lang="en-US" altLang="ko-KR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각재 등 인양</a:t>
            </a:r>
            <a:endParaRPr lang="ko-KR" altLang="ko-KR" sz="1200" dirty="0"/>
          </a:p>
        </p:txBody>
      </p:sp>
      <p:sp>
        <p:nvSpPr>
          <p:cNvPr id="104" name="TextBox 103"/>
          <p:cNvSpPr txBox="1"/>
          <p:nvPr/>
        </p:nvSpPr>
        <p:spPr>
          <a:xfrm>
            <a:off x="1755458" y="4573991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굴림체" panose="020B0609000101010101" pitchFamily="49" charset="-127"/>
                <a:ea typeface="굴림체" panose="020B0609000101010101" pitchFamily="49" charset="-127"/>
              </a:rPr>
              <a:t>소운반</a:t>
            </a:r>
            <a:endParaRPr lang="ko-KR" altLang="ko-K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1283082" y="5091807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ko-KR" sz="1200" dirty="0">
                <a:solidFill>
                  <a:srgbClr val="000000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지게차</a:t>
            </a:r>
            <a:endParaRPr lang="ko-KR" altLang="ko-KR" sz="12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-76200"/>
            <a:ext cx="9144000" cy="6858000"/>
          </a:xfrm>
          <a:prstGeom prst="rect">
            <a:avLst/>
          </a:prstGeom>
        </p:spPr>
      </p:pic>
      <p:sp>
        <p:nvSpPr>
          <p:cNvPr id="1322" name="TextBox 1321"/>
          <p:cNvSpPr txBox="1"/>
          <p:nvPr/>
        </p:nvSpPr>
        <p:spPr>
          <a:xfrm>
            <a:off x="985012" y="342901"/>
            <a:ext cx="1518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13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안전관리계획</a:t>
            </a:r>
            <a:endParaRPr lang="ko-KR" altLang="ko-KR" sz="1400" dirty="0"/>
          </a:p>
        </p:txBody>
      </p:sp>
      <p:sp>
        <p:nvSpPr>
          <p:cNvPr id="1323" name="TextBox 1322"/>
          <p:cNvSpPr txBox="1"/>
          <p:nvPr/>
        </p:nvSpPr>
        <p:spPr>
          <a:xfrm>
            <a:off x="1085215" y="694945"/>
            <a:ext cx="22076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13-7. 공,도구 류 안전점검계획</a:t>
            </a:r>
            <a:endParaRPr lang="ko-KR" altLang="ko-KR" sz="1200" dirty="0"/>
          </a:p>
        </p:txBody>
      </p:sp>
      <p:sp>
        <p:nvSpPr>
          <p:cNvPr id="484" name="Rectangle 483"/>
          <p:cNvSpPr/>
          <p:nvPr/>
        </p:nvSpPr>
        <p:spPr>
          <a:xfrm>
            <a:off x="3264663" y="1827658"/>
            <a:ext cx="5196205" cy="8482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80010">
              <a:lnSpc>
                <a:spcPts val="2110"/>
              </a:lnSpc>
            </a:pP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방호덮개 이상 유무 확인</a:t>
            </a:r>
          </a:p>
          <a:p>
            <a:pPr indent="80010">
              <a:lnSpc>
                <a:spcPts val="1870"/>
              </a:lnSpc>
            </a:pP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작업자 장갑 착용 유무 확인 및 교육</a:t>
            </a:r>
          </a:p>
          <a:p>
            <a:pPr indent="80010">
              <a:lnSpc>
                <a:spcPts val="1870"/>
              </a:lnSpc>
            </a:pP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접지 및 시건 장치 유무 확인</a:t>
            </a:r>
          </a:p>
        </p:txBody>
      </p:sp>
      <p:sp>
        <p:nvSpPr>
          <p:cNvPr id="485" name="Rectangle 484"/>
          <p:cNvSpPr/>
          <p:nvPr/>
        </p:nvSpPr>
        <p:spPr>
          <a:xfrm>
            <a:off x="1410844" y="1842263"/>
            <a:ext cx="1750187" cy="820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532130">
              <a:lnSpc>
                <a:spcPts val="147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둥근톱</a:t>
            </a:r>
          </a:p>
        </p:txBody>
      </p:sp>
      <p:sp>
        <p:nvSpPr>
          <p:cNvPr id="486" name="Rectangle 485"/>
          <p:cNvSpPr/>
          <p:nvPr/>
        </p:nvSpPr>
        <p:spPr>
          <a:xfrm>
            <a:off x="3261234" y="2764537"/>
            <a:ext cx="5203063" cy="583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80010">
              <a:lnSpc>
                <a:spcPts val="2005"/>
              </a:lnSpc>
            </a:pP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접지용 플러그 사용, 검수 확인 (1개월 단위 확인 점검)</a:t>
            </a:r>
          </a:p>
          <a:p>
            <a:pPr indent="80010">
              <a:lnSpc>
                <a:spcPts val="1870"/>
              </a:lnSpc>
            </a:pP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방호 덮 이상 유무 확인</a:t>
            </a:r>
          </a:p>
        </p:txBody>
      </p:sp>
      <p:sp>
        <p:nvSpPr>
          <p:cNvPr id="487" name="Rectangle 486"/>
          <p:cNvSpPr/>
          <p:nvPr/>
        </p:nvSpPr>
        <p:spPr>
          <a:xfrm>
            <a:off x="1402843" y="2774570"/>
            <a:ext cx="1766189" cy="5637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387985">
              <a:lnSpc>
                <a:spcPts val="166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휴대용 둥근톱</a:t>
            </a:r>
          </a:p>
        </p:txBody>
      </p:sp>
      <p:sp>
        <p:nvSpPr>
          <p:cNvPr id="488" name="Rectangle 487"/>
          <p:cNvSpPr/>
          <p:nvPr/>
        </p:nvSpPr>
        <p:spPr>
          <a:xfrm>
            <a:off x="3264663" y="3437002"/>
            <a:ext cx="5196205" cy="8482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80010">
              <a:lnSpc>
                <a:spcPts val="1845"/>
              </a:lnSpc>
            </a:pP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</a:t>
            </a:r>
            <a:r>
              <a:rPr lang="en-US" altLang="ko-KR" sz="1200" dirty="0">
                <a:solidFill>
                  <a:srgbClr val="FF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월 1회 이상 정기 점검 통한 피복, 접지 상태 점검.</a:t>
            </a:r>
          </a:p>
          <a:p>
            <a:pPr indent="80010">
              <a:lnSpc>
                <a:spcPts val="1870"/>
              </a:lnSpc>
            </a:pP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전용 스위치 사용 및 방호 장치 이상 유무 확인</a:t>
            </a:r>
          </a:p>
        </p:txBody>
      </p:sp>
      <p:sp>
        <p:nvSpPr>
          <p:cNvPr id="489" name="Rectangle 488"/>
          <p:cNvSpPr/>
          <p:nvPr/>
        </p:nvSpPr>
        <p:spPr>
          <a:xfrm>
            <a:off x="1410843" y="3450083"/>
            <a:ext cx="1750314" cy="819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455930">
              <a:lnSpc>
                <a:spcPts val="1465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고속 절단기</a:t>
            </a:r>
          </a:p>
        </p:txBody>
      </p:sp>
      <p:sp>
        <p:nvSpPr>
          <p:cNvPr id="490" name="Rectangle 489"/>
          <p:cNvSpPr/>
          <p:nvPr/>
        </p:nvSpPr>
        <p:spPr>
          <a:xfrm>
            <a:off x="3261233" y="4372357"/>
            <a:ext cx="5203190" cy="582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80010">
              <a:lnSpc>
                <a:spcPts val="1735"/>
              </a:lnSpc>
            </a:pP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접지용 작업선 사용 유무 확인</a:t>
            </a:r>
          </a:p>
        </p:txBody>
      </p:sp>
      <p:sp>
        <p:nvSpPr>
          <p:cNvPr id="491" name="Rectangle 490"/>
          <p:cNvSpPr/>
          <p:nvPr/>
        </p:nvSpPr>
        <p:spPr>
          <a:xfrm>
            <a:off x="1402843" y="4380866"/>
            <a:ext cx="1766189" cy="5637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387985">
              <a:lnSpc>
                <a:spcPts val="166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핸드 그라인더</a:t>
            </a:r>
          </a:p>
        </p:txBody>
      </p:sp>
      <p:sp>
        <p:nvSpPr>
          <p:cNvPr id="492" name="Rectangle 491"/>
          <p:cNvSpPr/>
          <p:nvPr/>
        </p:nvSpPr>
        <p:spPr>
          <a:xfrm>
            <a:off x="3261233" y="5039869"/>
            <a:ext cx="5203190" cy="580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80010">
              <a:lnSpc>
                <a:spcPts val="1735"/>
              </a:lnSpc>
            </a:pP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어스 집게 사용 유무 확인</a:t>
            </a:r>
          </a:p>
        </p:txBody>
      </p:sp>
      <p:sp>
        <p:nvSpPr>
          <p:cNvPr id="493" name="Rectangle 492"/>
          <p:cNvSpPr/>
          <p:nvPr/>
        </p:nvSpPr>
        <p:spPr>
          <a:xfrm>
            <a:off x="1402842" y="5048250"/>
            <a:ext cx="1766316" cy="562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387985">
              <a:lnSpc>
                <a:spcPts val="166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휴대용 용접기</a:t>
            </a:r>
          </a:p>
        </p:txBody>
      </p:sp>
      <p:sp>
        <p:nvSpPr>
          <p:cNvPr id="494" name="Rectangle 493"/>
          <p:cNvSpPr/>
          <p:nvPr/>
        </p:nvSpPr>
        <p:spPr>
          <a:xfrm>
            <a:off x="3261233" y="5707381"/>
            <a:ext cx="5203190" cy="580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80010">
              <a:lnSpc>
                <a:spcPts val="1995"/>
              </a:lnSpc>
            </a:pP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풋 스위치 방호장치 변형 유무 확인</a:t>
            </a:r>
          </a:p>
          <a:p>
            <a:pPr indent="80010">
              <a:lnSpc>
                <a:spcPts val="1870"/>
              </a:lnSpc>
            </a:pPr>
            <a:r>
              <a:rPr lang="en-US" altLang="ko-KR" sz="1200" dirty="0">
                <a:solidFill>
                  <a:srgbClr val="003265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- 접지의 사용 유무 확인</a:t>
            </a:r>
          </a:p>
        </p:txBody>
      </p:sp>
      <p:sp>
        <p:nvSpPr>
          <p:cNvPr id="495" name="Rectangle 494"/>
          <p:cNvSpPr/>
          <p:nvPr/>
        </p:nvSpPr>
        <p:spPr>
          <a:xfrm>
            <a:off x="1402842" y="5715762"/>
            <a:ext cx="1766316" cy="562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521970">
              <a:lnSpc>
                <a:spcPts val="166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컷팅기</a:t>
            </a:r>
          </a:p>
        </p:txBody>
      </p:sp>
      <p:sp>
        <p:nvSpPr>
          <p:cNvPr id="26" name="FreeForm 25"/>
          <p:cNvSpPr/>
          <p:nvPr/>
        </p:nvSpPr>
        <p:spPr>
          <a:xfrm>
            <a:off x="1385316" y="1188467"/>
            <a:ext cx="1801368" cy="413385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1368" h="413385">
                <a:moveTo>
                  <a:pt x="0" y="407035"/>
                </a:moveTo>
                <a:lnTo>
                  <a:pt x="1801368" y="0"/>
                </a:lnTo>
                <a:lnTo>
                  <a:pt x="1801368" y="6350"/>
                </a:lnTo>
                <a:lnTo>
                  <a:pt x="0" y="413385"/>
                </a:lnTo>
                <a:lnTo>
                  <a:pt x="0" y="407035"/>
                </a:lnTo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29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구분</a:t>
            </a:r>
          </a:p>
        </p:txBody>
      </p:sp>
      <p:sp>
        <p:nvSpPr>
          <p:cNvPr id="27" name="FreeForm 26"/>
          <p:cNvSpPr/>
          <p:nvPr/>
        </p:nvSpPr>
        <p:spPr>
          <a:xfrm>
            <a:off x="3253741" y="1188721"/>
            <a:ext cx="5218049" cy="413131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8049" h="413131">
                <a:moveTo>
                  <a:pt x="0" y="406781"/>
                </a:moveTo>
                <a:lnTo>
                  <a:pt x="5218049" y="0"/>
                </a:lnTo>
                <a:lnTo>
                  <a:pt x="5218049" y="6350"/>
                </a:lnTo>
                <a:lnTo>
                  <a:pt x="0" y="413131"/>
                </a:lnTo>
                <a:lnTo>
                  <a:pt x="0" y="406781"/>
                </a:lnTo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29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점검사항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AF749062-E756-46DF-B652-DE69424F8DA6}"/>
              </a:ext>
            </a:extLst>
          </p:cNvPr>
          <p:cNvSpPr/>
          <p:nvPr/>
        </p:nvSpPr>
        <p:spPr>
          <a:xfrm>
            <a:off x="633000" y="1044466"/>
            <a:ext cx="884348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ko-KR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첫째도 안전 </a:t>
            </a:r>
            <a:r>
              <a:rPr lang="en-US" altLang="ko-K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ko-KR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둘째도 안전 </a:t>
            </a:r>
            <a:r>
              <a:rPr lang="ko-KR" alt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무재해를</a:t>
            </a:r>
            <a:r>
              <a:rPr lang="ko-KR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위해 최선을 다하겠습니다</a:t>
            </a:r>
            <a:r>
              <a:rPr lang="en-US" altLang="ko-K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ko-KR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관리자 및 근로자 모두 단합하여</a:t>
            </a:r>
            <a:r>
              <a:rPr lang="en-US" altLang="ko-K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ko-KR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품질 </a:t>
            </a:r>
            <a:r>
              <a:rPr lang="en-US" altLang="ko-K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ko-KR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환경</a:t>
            </a:r>
            <a:r>
              <a:rPr lang="en-US" altLang="ko-K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ko-KR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공정 관리에서도 최선을 다하는 회사가 되겠습니다</a:t>
            </a:r>
            <a:r>
              <a:rPr lang="en-US" altLang="ko-KR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639" y="3985015"/>
            <a:ext cx="45236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60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16825" y="382588"/>
            <a:ext cx="5032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9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16825" y="382588"/>
            <a:ext cx="5032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240682" y="189000"/>
            <a:ext cx="1680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2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ko-KR" altLang="en-US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공사 예정공정표</a:t>
            </a:r>
            <a:endParaRPr lang="ko-KR" altLang="ko-KR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233000" y="3429000"/>
            <a:ext cx="216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* </a:t>
            </a:r>
            <a:r>
              <a:rPr lang="ko-KR" altLang="en-US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공정표 </a:t>
            </a:r>
            <a:r>
              <a:rPr lang="ko-KR" altLang="en-US" sz="12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붙여넣기</a:t>
            </a:r>
            <a:r>
              <a:rPr lang="ko-KR" altLang="en-US" sz="12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ko-KR" altLang="en-US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하기 </a:t>
            </a:r>
            <a:r>
              <a:rPr lang="en-US" altLang="ko-KR" sz="12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*</a:t>
            </a:r>
            <a:endParaRPr lang="ko-KR" altLang="ko-KR" sz="1200" dirty="0"/>
          </a:p>
        </p:txBody>
      </p:sp>
    </p:spTree>
    <p:extLst>
      <p:ext uri="{BB962C8B-B14F-4D97-AF65-F5344CB8AC3E}">
        <p14:creationId xmlns:p14="http://schemas.microsoft.com/office/powerpoint/2010/main" val="1491058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Box 108"/>
          <p:cNvSpPr txBox="1"/>
          <p:nvPr/>
        </p:nvSpPr>
        <p:spPr>
          <a:xfrm>
            <a:off x="856996" y="246381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3.인원투입계획</a:t>
            </a:r>
            <a:endParaRPr lang="ko-KR" altLang="ko-KR" sz="1400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605025" y="750444"/>
            <a:ext cx="3175" cy="45119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962401" y="750443"/>
            <a:ext cx="3175" cy="50152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748150" y="750443"/>
            <a:ext cx="3175" cy="50152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605527" y="750443"/>
            <a:ext cx="3175" cy="50152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15925" y="750443"/>
            <a:ext cx="3175" cy="50152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082025" y="750443"/>
            <a:ext cx="3175" cy="50152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15924" y="750444"/>
            <a:ext cx="81661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30276" y="764667"/>
            <a:ext cx="1674749" cy="5273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548640">
              <a:lnSpc>
                <a:spcPts val="1625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직종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05024" y="764667"/>
            <a:ext cx="1357376" cy="5273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473075">
              <a:lnSpc>
                <a:spcPts val="1625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직위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962401" y="764667"/>
            <a:ext cx="785749" cy="5273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187960">
              <a:lnSpc>
                <a:spcPts val="1625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단위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48149" y="764667"/>
            <a:ext cx="857250" cy="5273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252095">
              <a:lnSpc>
                <a:spcPts val="1890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투입</a:t>
            </a:r>
          </a:p>
          <a:p>
            <a:pPr indent="252095">
              <a:lnSpc>
                <a:spcPts val="1870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인원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05526" y="764667"/>
            <a:ext cx="3462274" cy="5273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1194435">
              <a:lnSpc>
                <a:spcPts val="1625"/>
              </a:lnSpc>
            </a:pPr>
            <a:r>
              <a:rPr lang="en-US" altLang="ko-KR" sz="13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업무 내용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915924" y="1291972"/>
            <a:ext cx="8166100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2595245" y="1276732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소 </a:t>
            </a:r>
            <a:endParaRPr lang="ko-KR" altLang="ko-KR" sz="1200" dirty="0"/>
          </a:p>
        </p:txBody>
      </p:sp>
      <p:sp>
        <p:nvSpPr>
          <p:cNvPr id="111" name="TextBox 110"/>
          <p:cNvSpPr txBox="1"/>
          <p:nvPr/>
        </p:nvSpPr>
        <p:spPr>
          <a:xfrm>
            <a:off x="3616580" y="1276732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장        명</a:t>
            </a:r>
            <a:endParaRPr lang="ko-KR" altLang="ko-KR" sz="1200" dirty="0"/>
          </a:p>
        </p:txBody>
      </p:sp>
      <p:sp>
        <p:nvSpPr>
          <p:cNvPr id="112" name="TextBox 111"/>
          <p:cNvSpPr txBox="1"/>
          <p:nvPr/>
        </p:nvSpPr>
        <p:spPr>
          <a:xfrm>
            <a:off x="4955794" y="1276732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1</a:t>
            </a:r>
            <a:endParaRPr lang="ko-KR" altLang="ko-KR" sz="1200" dirty="0"/>
          </a:p>
        </p:txBody>
      </p:sp>
      <p:sp>
        <p:nvSpPr>
          <p:cNvPr id="113" name="TextBox 112"/>
          <p:cNvSpPr txBox="1"/>
          <p:nvPr/>
        </p:nvSpPr>
        <p:spPr>
          <a:xfrm>
            <a:off x="5596382" y="1281049"/>
            <a:ext cx="1547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공정관리 및 현장관리</a:t>
            </a:r>
            <a:endParaRPr lang="ko-KR" altLang="ko-KR" sz="1100" dirty="0"/>
          </a:p>
        </p:txBody>
      </p:sp>
      <p:sp>
        <p:nvSpPr>
          <p:cNvPr id="114" name="TextBox 113"/>
          <p:cNvSpPr txBox="1"/>
          <p:nvPr/>
        </p:nvSpPr>
        <p:spPr>
          <a:xfrm>
            <a:off x="920370" y="1437641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관리</a:t>
            </a:r>
            <a:endParaRPr lang="ko-KR" altLang="ko-KR" sz="1200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605024" y="1595248"/>
            <a:ext cx="6477000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4166947" y="1424486"/>
            <a:ext cx="426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       명</a:t>
            </a:r>
            <a:endParaRPr lang="ko-KR" altLang="ko-KR" sz="1200" dirty="0"/>
          </a:p>
        </p:txBody>
      </p:sp>
      <p:sp>
        <p:nvSpPr>
          <p:cNvPr id="117" name="TextBox 116"/>
          <p:cNvSpPr txBox="1"/>
          <p:nvPr/>
        </p:nvSpPr>
        <p:spPr>
          <a:xfrm>
            <a:off x="4955794" y="1589025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2</a:t>
            </a:r>
            <a:endParaRPr lang="ko-KR" altLang="ko-KR" sz="1200" dirty="0"/>
          </a:p>
        </p:txBody>
      </p:sp>
      <p:sp>
        <p:nvSpPr>
          <p:cNvPr id="118" name="TextBox 117"/>
          <p:cNvSpPr txBox="1"/>
          <p:nvPr/>
        </p:nvSpPr>
        <p:spPr>
          <a:xfrm>
            <a:off x="5596382" y="1593342"/>
            <a:ext cx="14189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기성,자재,노무관리</a:t>
            </a:r>
            <a:endParaRPr lang="ko-KR" altLang="ko-KR" sz="1100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915924" y="1915923"/>
            <a:ext cx="8166100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920370" y="2056385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형틀목공</a:t>
            </a:r>
            <a:endParaRPr lang="ko-KR" altLang="ko-KR" sz="1200" dirty="0"/>
          </a:p>
        </p:txBody>
      </p:sp>
      <p:sp>
        <p:nvSpPr>
          <p:cNvPr id="120" name="TextBox 119"/>
          <p:cNvSpPr txBox="1"/>
          <p:nvPr/>
        </p:nvSpPr>
        <p:spPr>
          <a:xfrm>
            <a:off x="2595245" y="1910589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latin typeface="돋움" panose="020B0600000101010101" pitchFamily="50" charset="-127"/>
                <a:ea typeface="돋움" panose="020B0600000101010101" pitchFamily="50" charset="-127"/>
              </a:rPr>
              <a:t>반</a:t>
            </a:r>
            <a:endParaRPr lang="ko-KR" altLang="ko-KR" sz="1200" dirty="0"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581401" y="1918578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장        명</a:t>
            </a:r>
            <a:endParaRPr lang="ko-KR" altLang="ko-KR" sz="1200" dirty="0"/>
          </a:p>
        </p:txBody>
      </p:sp>
      <p:sp>
        <p:nvSpPr>
          <p:cNvPr id="122" name="TextBox 121"/>
          <p:cNvSpPr txBox="1"/>
          <p:nvPr/>
        </p:nvSpPr>
        <p:spPr>
          <a:xfrm>
            <a:off x="4955794" y="1910589"/>
            <a:ext cx="325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3 </a:t>
            </a:r>
            <a:endParaRPr lang="ko-KR" altLang="ko-KR" sz="1200" dirty="0"/>
          </a:p>
        </p:txBody>
      </p:sp>
      <p:sp>
        <p:nvSpPr>
          <p:cNvPr id="123" name="TextBox 122"/>
          <p:cNvSpPr txBox="1"/>
          <p:nvPr/>
        </p:nvSpPr>
        <p:spPr>
          <a:xfrm>
            <a:off x="5596382" y="1914906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현장 작업 원 관리감독</a:t>
            </a:r>
            <a:endParaRPr lang="ko-KR" altLang="ko-KR" sz="11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2605024" y="2238122"/>
            <a:ext cx="6477000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2595245" y="2217929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목</a:t>
            </a:r>
            <a:endParaRPr lang="ko-KR" altLang="ko-KR" sz="1200" dirty="0"/>
          </a:p>
        </p:txBody>
      </p:sp>
      <p:sp>
        <p:nvSpPr>
          <p:cNvPr id="125" name="TextBox 124"/>
          <p:cNvSpPr txBox="1"/>
          <p:nvPr/>
        </p:nvSpPr>
        <p:spPr>
          <a:xfrm>
            <a:off x="3616579" y="2217929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공 </a:t>
            </a:r>
            <a:endParaRPr lang="ko-KR" altLang="ko-KR" sz="1200" dirty="0"/>
          </a:p>
        </p:txBody>
      </p:sp>
      <p:sp>
        <p:nvSpPr>
          <p:cNvPr id="126" name="TextBox 125"/>
          <p:cNvSpPr txBox="1"/>
          <p:nvPr/>
        </p:nvSpPr>
        <p:spPr>
          <a:xfrm>
            <a:off x="4177665" y="2217929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명 </a:t>
            </a:r>
            <a:endParaRPr lang="ko-KR" altLang="ko-KR" sz="1200" dirty="0"/>
          </a:p>
        </p:txBody>
      </p:sp>
      <p:sp>
        <p:nvSpPr>
          <p:cNvPr id="127" name="TextBox 126"/>
          <p:cNvSpPr txBox="1"/>
          <p:nvPr/>
        </p:nvSpPr>
        <p:spPr>
          <a:xfrm>
            <a:off x="4762247" y="2217929"/>
            <a:ext cx="2775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15~25       </a:t>
            </a:r>
            <a:r>
              <a:rPr lang="en-US" altLang="ko-KR" sz="1100" dirty="0" err="1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거푸집설치</a:t>
            </a:r>
            <a:r>
              <a:rPr lang="en-US" altLang="ko-KR" sz="11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  (</a:t>
            </a:r>
            <a:r>
              <a:rPr lang="en-US" altLang="ko-KR" sz="1100" dirty="0" err="1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해체작업</a:t>
            </a:r>
            <a:r>
              <a:rPr lang="ko-KR" altLang="en-US" sz="11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별도</a:t>
            </a:r>
            <a:r>
              <a:rPr lang="en-US" altLang="ko-KR" sz="11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ko-KR" sz="1100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15924" y="2530222"/>
            <a:ext cx="8166100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2595245" y="2526031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반 </a:t>
            </a:r>
            <a:endParaRPr lang="ko-KR" altLang="ko-KR" sz="1200" dirty="0"/>
          </a:p>
        </p:txBody>
      </p:sp>
      <p:sp>
        <p:nvSpPr>
          <p:cNvPr id="129" name="TextBox 128"/>
          <p:cNvSpPr txBox="1"/>
          <p:nvPr/>
        </p:nvSpPr>
        <p:spPr>
          <a:xfrm>
            <a:off x="3616580" y="2526031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장        명</a:t>
            </a:r>
            <a:endParaRPr lang="ko-KR" altLang="ko-KR" sz="1200" dirty="0"/>
          </a:p>
        </p:txBody>
      </p:sp>
      <p:sp>
        <p:nvSpPr>
          <p:cNvPr id="130" name="TextBox 129"/>
          <p:cNvSpPr txBox="1"/>
          <p:nvPr/>
        </p:nvSpPr>
        <p:spPr>
          <a:xfrm>
            <a:off x="4955794" y="2526031"/>
            <a:ext cx="325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1 </a:t>
            </a:r>
            <a:endParaRPr lang="ko-KR" altLang="ko-KR" sz="1200" dirty="0"/>
          </a:p>
        </p:txBody>
      </p:sp>
      <p:sp>
        <p:nvSpPr>
          <p:cNvPr id="131" name="TextBox 130"/>
          <p:cNvSpPr txBox="1"/>
          <p:nvPr/>
        </p:nvSpPr>
        <p:spPr>
          <a:xfrm>
            <a:off x="5596382" y="2530348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현장 작업 원 관리감독</a:t>
            </a:r>
            <a:endParaRPr lang="ko-KR" altLang="ko-KR" sz="1100" dirty="0"/>
          </a:p>
        </p:txBody>
      </p:sp>
      <p:sp>
        <p:nvSpPr>
          <p:cNvPr id="132" name="TextBox 131"/>
          <p:cNvSpPr txBox="1"/>
          <p:nvPr/>
        </p:nvSpPr>
        <p:spPr>
          <a:xfrm>
            <a:off x="920370" y="2687829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직영공</a:t>
            </a:r>
            <a:endParaRPr lang="ko-KR" altLang="ko-KR" sz="12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2605024" y="2854072"/>
            <a:ext cx="6477000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2595245" y="2850008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작       업       원</a:t>
            </a:r>
            <a:endParaRPr lang="ko-KR" altLang="ko-KR" sz="1200" dirty="0"/>
          </a:p>
        </p:txBody>
      </p:sp>
      <p:sp>
        <p:nvSpPr>
          <p:cNvPr id="134" name="TextBox 133"/>
          <p:cNvSpPr txBox="1"/>
          <p:nvPr/>
        </p:nvSpPr>
        <p:spPr>
          <a:xfrm>
            <a:off x="4177665" y="2850008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명</a:t>
            </a:r>
            <a:endParaRPr lang="ko-KR" altLang="ko-KR" sz="1200" dirty="0"/>
          </a:p>
        </p:txBody>
      </p:sp>
      <p:sp>
        <p:nvSpPr>
          <p:cNvPr id="135" name="TextBox 134"/>
          <p:cNvSpPr txBox="1"/>
          <p:nvPr/>
        </p:nvSpPr>
        <p:spPr>
          <a:xfrm>
            <a:off x="4955794" y="2850008"/>
            <a:ext cx="325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2 </a:t>
            </a:r>
            <a:endParaRPr lang="ko-KR" altLang="ko-KR" sz="1200" dirty="0"/>
          </a:p>
        </p:txBody>
      </p:sp>
      <p:sp>
        <p:nvSpPr>
          <p:cNvPr id="136" name="TextBox 135"/>
          <p:cNvSpPr txBox="1"/>
          <p:nvPr/>
        </p:nvSpPr>
        <p:spPr>
          <a:xfrm>
            <a:off x="5596382" y="2854325"/>
            <a:ext cx="11304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현장 청소,정리</a:t>
            </a:r>
            <a:endParaRPr lang="ko-KR" altLang="ko-KR" sz="1100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915924" y="3177922"/>
            <a:ext cx="8166100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2595245" y="3172207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반</a:t>
            </a:r>
            <a:endParaRPr lang="ko-KR" altLang="ko-KR" sz="1200" dirty="0"/>
          </a:p>
        </p:txBody>
      </p:sp>
      <p:sp>
        <p:nvSpPr>
          <p:cNvPr id="138" name="TextBox 137"/>
          <p:cNvSpPr txBox="1"/>
          <p:nvPr/>
        </p:nvSpPr>
        <p:spPr>
          <a:xfrm>
            <a:off x="3616580" y="3172207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장        명</a:t>
            </a:r>
            <a:endParaRPr lang="ko-KR" altLang="ko-KR" sz="1200" dirty="0"/>
          </a:p>
        </p:txBody>
      </p:sp>
      <p:sp>
        <p:nvSpPr>
          <p:cNvPr id="139" name="TextBox 138"/>
          <p:cNvSpPr txBox="1"/>
          <p:nvPr/>
        </p:nvSpPr>
        <p:spPr>
          <a:xfrm>
            <a:off x="4955794" y="3172207"/>
            <a:ext cx="325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1 </a:t>
            </a:r>
            <a:endParaRPr lang="ko-KR" altLang="ko-KR" sz="1200" dirty="0"/>
          </a:p>
        </p:txBody>
      </p:sp>
      <p:sp>
        <p:nvSpPr>
          <p:cNvPr id="140" name="TextBox 139"/>
          <p:cNvSpPr txBox="1"/>
          <p:nvPr/>
        </p:nvSpPr>
        <p:spPr>
          <a:xfrm>
            <a:off x="5596382" y="3176524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현장 작업 원 관리감독</a:t>
            </a:r>
            <a:endParaRPr lang="ko-KR" altLang="ko-KR" sz="1100" dirty="0"/>
          </a:p>
        </p:txBody>
      </p:sp>
      <p:sp>
        <p:nvSpPr>
          <p:cNvPr id="141" name="TextBox 140"/>
          <p:cNvSpPr txBox="1"/>
          <p:nvPr/>
        </p:nvSpPr>
        <p:spPr>
          <a:xfrm>
            <a:off x="920370" y="3333497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철근공</a:t>
            </a:r>
            <a:endParaRPr lang="ko-KR" altLang="ko-KR" sz="1200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605024" y="3498597"/>
            <a:ext cx="6477000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/>
          <p:cNvSpPr txBox="1"/>
          <p:nvPr/>
        </p:nvSpPr>
        <p:spPr>
          <a:xfrm>
            <a:off x="2595245" y="3493771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철       근       공</a:t>
            </a:r>
            <a:endParaRPr lang="ko-KR" altLang="ko-KR" sz="1200" dirty="0"/>
          </a:p>
        </p:txBody>
      </p:sp>
      <p:sp>
        <p:nvSpPr>
          <p:cNvPr id="143" name="TextBox 142"/>
          <p:cNvSpPr txBox="1"/>
          <p:nvPr/>
        </p:nvSpPr>
        <p:spPr>
          <a:xfrm>
            <a:off x="4177665" y="3493771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명</a:t>
            </a:r>
            <a:endParaRPr lang="ko-KR" altLang="ko-KR" sz="1200" dirty="0"/>
          </a:p>
        </p:txBody>
      </p:sp>
      <p:sp>
        <p:nvSpPr>
          <p:cNvPr id="144" name="TextBox 143"/>
          <p:cNvSpPr txBox="1"/>
          <p:nvPr/>
        </p:nvSpPr>
        <p:spPr>
          <a:xfrm>
            <a:off x="4806570" y="3493771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3~30 </a:t>
            </a:r>
            <a:endParaRPr lang="ko-KR" altLang="ko-KR" sz="1200" dirty="0"/>
          </a:p>
        </p:txBody>
      </p:sp>
      <p:sp>
        <p:nvSpPr>
          <p:cNvPr id="145" name="TextBox 144"/>
          <p:cNvSpPr txBox="1"/>
          <p:nvPr/>
        </p:nvSpPr>
        <p:spPr>
          <a:xfrm>
            <a:off x="5596383" y="3498088"/>
            <a:ext cx="2967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철근가공 및 조립 (공정에 따라 탄력적 운용)</a:t>
            </a:r>
            <a:endParaRPr lang="ko-KR" altLang="ko-KR" sz="1100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915924" y="3820923"/>
            <a:ext cx="8166100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2595245" y="3867786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반</a:t>
            </a:r>
            <a:endParaRPr lang="ko-KR" altLang="ko-KR" sz="1200" dirty="0"/>
          </a:p>
        </p:txBody>
      </p:sp>
      <p:sp>
        <p:nvSpPr>
          <p:cNvPr id="147" name="TextBox 146"/>
          <p:cNvSpPr txBox="1"/>
          <p:nvPr/>
        </p:nvSpPr>
        <p:spPr>
          <a:xfrm>
            <a:off x="3616580" y="3867786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장        명</a:t>
            </a:r>
            <a:endParaRPr lang="ko-KR" altLang="ko-KR" sz="1200" dirty="0"/>
          </a:p>
        </p:txBody>
      </p:sp>
      <p:sp>
        <p:nvSpPr>
          <p:cNvPr id="148" name="TextBox 147"/>
          <p:cNvSpPr txBox="1"/>
          <p:nvPr/>
        </p:nvSpPr>
        <p:spPr>
          <a:xfrm>
            <a:off x="4955794" y="3867786"/>
            <a:ext cx="325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1 </a:t>
            </a:r>
            <a:endParaRPr lang="ko-KR" altLang="ko-KR" sz="1200" dirty="0"/>
          </a:p>
        </p:txBody>
      </p:sp>
      <p:sp>
        <p:nvSpPr>
          <p:cNvPr id="149" name="TextBox 148"/>
          <p:cNvSpPr txBox="1"/>
          <p:nvPr/>
        </p:nvSpPr>
        <p:spPr>
          <a:xfrm>
            <a:off x="5596382" y="3872103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현장 작업 원 관리감독</a:t>
            </a:r>
            <a:endParaRPr lang="ko-KR" altLang="ko-KR" sz="1100" dirty="0"/>
          </a:p>
        </p:txBody>
      </p:sp>
      <p:sp>
        <p:nvSpPr>
          <p:cNvPr id="150" name="TextBox 149"/>
          <p:cNvSpPr txBox="1"/>
          <p:nvPr/>
        </p:nvSpPr>
        <p:spPr>
          <a:xfrm>
            <a:off x="920370" y="4036061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타설공</a:t>
            </a:r>
            <a:endParaRPr lang="ko-KR" altLang="ko-KR" sz="1200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2605024" y="4246373"/>
            <a:ext cx="6477000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2595245" y="4248786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작       업       원</a:t>
            </a:r>
            <a:endParaRPr lang="ko-KR" altLang="ko-KR" sz="1200" dirty="0"/>
          </a:p>
        </p:txBody>
      </p:sp>
      <p:sp>
        <p:nvSpPr>
          <p:cNvPr id="152" name="TextBox 151"/>
          <p:cNvSpPr txBox="1"/>
          <p:nvPr/>
        </p:nvSpPr>
        <p:spPr>
          <a:xfrm>
            <a:off x="4177665" y="4248786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명</a:t>
            </a:r>
            <a:endParaRPr lang="ko-KR" altLang="ko-KR" sz="1200" dirty="0"/>
          </a:p>
        </p:txBody>
      </p:sp>
      <p:sp>
        <p:nvSpPr>
          <p:cNvPr id="153" name="TextBox 152"/>
          <p:cNvSpPr txBox="1"/>
          <p:nvPr/>
        </p:nvSpPr>
        <p:spPr>
          <a:xfrm>
            <a:off x="4955794" y="4248786"/>
            <a:ext cx="537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4~8 </a:t>
            </a:r>
            <a:endParaRPr lang="ko-KR" altLang="ko-KR" sz="1200" dirty="0"/>
          </a:p>
        </p:txBody>
      </p:sp>
      <p:sp>
        <p:nvSpPr>
          <p:cNvPr id="154" name="TextBox 153"/>
          <p:cNvSpPr txBox="1"/>
          <p:nvPr/>
        </p:nvSpPr>
        <p:spPr>
          <a:xfrm>
            <a:off x="5596383" y="4253103"/>
            <a:ext cx="10775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콘크리트 타설</a:t>
            </a:r>
            <a:endParaRPr lang="ko-KR" altLang="ko-KR" sz="11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915924" y="4582923"/>
            <a:ext cx="8166100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2595245" y="4585590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반 </a:t>
            </a:r>
            <a:endParaRPr lang="ko-KR" altLang="ko-KR" sz="1200" dirty="0"/>
          </a:p>
        </p:txBody>
      </p:sp>
      <p:sp>
        <p:nvSpPr>
          <p:cNvPr id="156" name="TextBox 155"/>
          <p:cNvSpPr txBox="1"/>
          <p:nvPr/>
        </p:nvSpPr>
        <p:spPr>
          <a:xfrm>
            <a:off x="3616580" y="4585590"/>
            <a:ext cx="90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장        명</a:t>
            </a:r>
            <a:endParaRPr lang="ko-KR" altLang="ko-KR" sz="1200" dirty="0"/>
          </a:p>
        </p:txBody>
      </p:sp>
      <p:sp>
        <p:nvSpPr>
          <p:cNvPr id="157" name="TextBox 156"/>
          <p:cNvSpPr txBox="1"/>
          <p:nvPr/>
        </p:nvSpPr>
        <p:spPr>
          <a:xfrm>
            <a:off x="4955794" y="4585590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1</a:t>
            </a:r>
            <a:endParaRPr lang="ko-KR" altLang="ko-KR" sz="1200" dirty="0"/>
          </a:p>
        </p:txBody>
      </p:sp>
      <p:sp>
        <p:nvSpPr>
          <p:cNvPr id="158" name="TextBox 157"/>
          <p:cNvSpPr txBox="1"/>
          <p:nvPr/>
        </p:nvSpPr>
        <p:spPr>
          <a:xfrm>
            <a:off x="5596382" y="4589907"/>
            <a:ext cx="15937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현장 작업 원 관리감독</a:t>
            </a:r>
            <a:endParaRPr lang="ko-KR" altLang="ko-KR" sz="1100" dirty="0"/>
          </a:p>
        </p:txBody>
      </p:sp>
      <p:sp>
        <p:nvSpPr>
          <p:cNvPr id="159" name="TextBox 158"/>
          <p:cNvSpPr txBox="1"/>
          <p:nvPr/>
        </p:nvSpPr>
        <p:spPr>
          <a:xfrm>
            <a:off x="920370" y="475386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비계공</a:t>
            </a:r>
            <a:endParaRPr lang="ko-KR" altLang="ko-KR" sz="1200" dirty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2605024" y="4919600"/>
            <a:ext cx="6477000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2595245" y="4922013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작       업       원</a:t>
            </a:r>
            <a:endParaRPr lang="ko-KR" altLang="ko-KR" sz="1200" dirty="0"/>
          </a:p>
        </p:txBody>
      </p:sp>
      <p:sp>
        <p:nvSpPr>
          <p:cNvPr id="161" name="TextBox 160"/>
          <p:cNvSpPr txBox="1"/>
          <p:nvPr/>
        </p:nvSpPr>
        <p:spPr>
          <a:xfrm>
            <a:off x="4177665" y="4922013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명</a:t>
            </a:r>
            <a:endParaRPr lang="ko-KR" altLang="ko-KR" sz="1200" dirty="0"/>
          </a:p>
        </p:txBody>
      </p:sp>
      <p:sp>
        <p:nvSpPr>
          <p:cNvPr id="162" name="TextBox 161"/>
          <p:cNvSpPr txBox="1"/>
          <p:nvPr/>
        </p:nvSpPr>
        <p:spPr>
          <a:xfrm>
            <a:off x="4926965" y="4922013"/>
            <a:ext cx="4860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4~7</a:t>
            </a:r>
            <a:endParaRPr lang="ko-KR" altLang="ko-KR" sz="1200" dirty="0"/>
          </a:p>
        </p:txBody>
      </p:sp>
      <p:sp>
        <p:nvSpPr>
          <p:cNvPr id="163" name="TextBox 162"/>
          <p:cNvSpPr txBox="1"/>
          <p:nvPr/>
        </p:nvSpPr>
        <p:spPr>
          <a:xfrm>
            <a:off x="5596383" y="4926330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시스템 설치</a:t>
            </a:r>
            <a:endParaRPr lang="ko-KR" altLang="ko-KR" sz="1100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915924" y="5262373"/>
            <a:ext cx="8166100" cy="31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/>
          <p:cNvSpPr txBox="1"/>
          <p:nvPr/>
        </p:nvSpPr>
        <p:spPr>
          <a:xfrm>
            <a:off x="2268220" y="5338065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계</a:t>
            </a:r>
            <a:endParaRPr lang="ko-KR" altLang="ko-KR" sz="1200" dirty="0"/>
          </a:p>
        </p:txBody>
      </p:sp>
      <p:sp>
        <p:nvSpPr>
          <p:cNvPr id="165" name="TextBox 164"/>
          <p:cNvSpPr txBox="1"/>
          <p:nvPr/>
        </p:nvSpPr>
        <p:spPr>
          <a:xfrm>
            <a:off x="4177665" y="5338065"/>
            <a:ext cx="338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명</a:t>
            </a:r>
            <a:endParaRPr lang="ko-KR" altLang="ko-KR" sz="1200" dirty="0"/>
          </a:p>
        </p:txBody>
      </p:sp>
      <p:sp>
        <p:nvSpPr>
          <p:cNvPr id="166" name="TextBox 165"/>
          <p:cNvSpPr txBox="1"/>
          <p:nvPr/>
        </p:nvSpPr>
        <p:spPr>
          <a:xfrm>
            <a:off x="4762247" y="5338065"/>
            <a:ext cx="665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00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46~90</a:t>
            </a:r>
            <a:endParaRPr lang="ko-KR" altLang="ko-KR" sz="1200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915924" y="5765674"/>
            <a:ext cx="8166100" cy="3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96963" y="1594232"/>
            <a:ext cx="13967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latin typeface="돋움" panose="020B0600000101010101" pitchFamily="50" charset="-127"/>
                <a:ea typeface="돋움" panose="020B0600000101010101" pitchFamily="50" charset="-127"/>
              </a:rPr>
              <a:t>공   사    공    무</a:t>
            </a:r>
            <a:endParaRPr lang="en-US" altLang="ko-KR" sz="1200" dirty="0"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Box 188"/>
          <p:cNvSpPr txBox="1"/>
          <p:nvPr/>
        </p:nvSpPr>
        <p:spPr>
          <a:xfrm>
            <a:off x="699516" y="549000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4.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거푸집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자재 사용계획</a:t>
            </a:r>
            <a:endParaRPr lang="ko-KR" altLang="ko-KR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2668" y="1416938"/>
            <a:ext cx="2666124" cy="2295907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699516" y="1336548"/>
            <a:ext cx="8429244" cy="2456688"/>
            <a:chOff x="699516" y="1336548"/>
            <a:chExt cx="8429244" cy="2456688"/>
          </a:xfrm>
        </p:grpSpPr>
        <p:sp>
          <p:nvSpPr>
            <p:cNvPr id="20" name="Rectangle 19"/>
            <p:cNvSpPr/>
            <p:nvPr/>
          </p:nvSpPr>
          <p:spPr>
            <a:xfrm>
              <a:off x="699516" y="1336548"/>
              <a:ext cx="8429244" cy="2456688"/>
            </a:xfrm>
            <a:prstGeom prst="rect">
              <a:avLst/>
            </a:prstGeom>
            <a:noFill/>
            <a:ln w="3175">
              <a:solidFill>
                <a:srgbClr val="4F81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0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11296" y="1424838"/>
              <a:ext cx="5401704" cy="2288007"/>
            </a:xfrm>
            <a:prstGeom prst="rect">
              <a:avLst/>
            </a:prstGeom>
          </p:spPr>
        </p:pic>
      </p:grpSp>
      <p:grpSp>
        <p:nvGrpSpPr>
          <p:cNvPr id="3" name="그룹 2"/>
          <p:cNvGrpSpPr/>
          <p:nvPr/>
        </p:nvGrpSpPr>
        <p:grpSpPr>
          <a:xfrm>
            <a:off x="699516" y="3928872"/>
            <a:ext cx="8429244" cy="2385060"/>
            <a:chOff x="699516" y="3928872"/>
            <a:chExt cx="8429244" cy="2385060"/>
          </a:xfrm>
        </p:grpSpPr>
        <p:sp>
          <p:nvSpPr>
            <p:cNvPr id="21" name="Rectangle 20"/>
            <p:cNvSpPr/>
            <p:nvPr/>
          </p:nvSpPr>
          <p:spPr>
            <a:xfrm>
              <a:off x="699516" y="3928872"/>
              <a:ext cx="8429244" cy="2385060"/>
            </a:xfrm>
            <a:prstGeom prst="rect">
              <a:avLst/>
            </a:prstGeom>
            <a:noFill/>
            <a:ln w="3175">
              <a:solidFill>
                <a:srgbClr val="4F81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0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3000" y="4040749"/>
              <a:ext cx="7775760" cy="22121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Box 192"/>
          <p:cNvSpPr txBox="1"/>
          <p:nvPr/>
        </p:nvSpPr>
        <p:spPr>
          <a:xfrm>
            <a:off x="915924" y="549000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4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. </a:t>
            </a:r>
            <a:r>
              <a:rPr lang="en-US" altLang="ko-KR" sz="1400" dirty="0" err="1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거푸집</a:t>
            </a:r>
            <a:r>
              <a:rPr lang="en-US" altLang="ko-KR" sz="1400" dirty="0" smtClean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 </a:t>
            </a:r>
            <a:r>
              <a:rPr lang="en-US" altLang="ko-KR" sz="1400" dirty="0">
                <a:solidFill>
                  <a:srgbClr val="000000"/>
                </a:solidFill>
                <a:latin typeface="맑은 고딕 Semilight" panose="020B0502040204020203" pitchFamily="50" charset="-127"/>
                <a:ea typeface="맑은 고딕 Semilight" panose="020B0502040204020203" pitchFamily="50" charset="-127"/>
                <a:cs typeface="맑은 고딕 Semilight" panose="020B0502040204020203" pitchFamily="50" charset="-127"/>
              </a:rPr>
              <a:t>자재 사용계획</a:t>
            </a:r>
            <a:endParaRPr lang="ko-KR" altLang="ko-KR" sz="1400" dirty="0"/>
          </a:p>
        </p:txBody>
      </p:sp>
      <p:grpSp>
        <p:nvGrpSpPr>
          <p:cNvPr id="2" name="그룹 1"/>
          <p:cNvGrpSpPr/>
          <p:nvPr/>
        </p:nvGrpSpPr>
        <p:grpSpPr>
          <a:xfrm>
            <a:off x="915924" y="1277450"/>
            <a:ext cx="8290560" cy="1727544"/>
            <a:chOff x="915924" y="981456"/>
            <a:chExt cx="8290560" cy="1727544"/>
          </a:xfrm>
        </p:grpSpPr>
        <p:sp>
          <p:nvSpPr>
            <p:cNvPr id="22" name="Rectangle 21"/>
            <p:cNvSpPr/>
            <p:nvPr/>
          </p:nvSpPr>
          <p:spPr>
            <a:xfrm>
              <a:off x="915924" y="981456"/>
              <a:ext cx="8290560" cy="1727544"/>
            </a:xfrm>
            <a:prstGeom prst="rect">
              <a:avLst/>
            </a:prstGeom>
            <a:noFill/>
            <a:ln w="3175">
              <a:solidFill>
                <a:srgbClr val="4F81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t" anchorCtr="0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3000" y="1290580"/>
              <a:ext cx="7920000" cy="1007544"/>
            </a:xfrm>
            <a:prstGeom prst="rect">
              <a:avLst/>
            </a:prstGeom>
          </p:spPr>
        </p:pic>
      </p:grpSp>
      <p:pic>
        <p:nvPicPr>
          <p:cNvPr id="9" name="Picture 22">
            <a:extLst>
              <a:ext uri="{FF2B5EF4-FFF2-40B4-BE49-F238E27FC236}">
                <a16:creationId xmlns:a16="http://schemas.microsoft.com/office/drawing/2014/main" id="{6D2F1758-C3BD-4EE1-951F-44C129CD842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5924" y="3429000"/>
            <a:ext cx="8285988" cy="2520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2843</TotalTime>
  <Words>2656</Words>
  <Application>Microsoft Office PowerPoint</Application>
  <PresentationFormat>A4 용지(210x297mm)</PresentationFormat>
  <Paragraphs>853</Paragraphs>
  <Slides>51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15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51</vt:i4>
      </vt:variant>
    </vt:vector>
  </HeadingPairs>
  <TitlesOfParts>
    <vt:vector size="67" baseType="lpstr">
      <vt:lpstr>HY견고딕</vt:lpstr>
      <vt:lpstr>HY중고딕</vt:lpstr>
      <vt:lpstr>HY헤드라인M</vt:lpstr>
      <vt:lpstr>굴림</vt:lpstr>
      <vt:lpstr>굴림체</vt:lpstr>
      <vt:lpstr>돋움</vt:lpstr>
      <vt:lpstr>맑은 고딕</vt:lpstr>
      <vt:lpstr>맑은 고딕 Semilight</vt:lpstr>
      <vt:lpstr>바탕</vt:lpstr>
      <vt:lpstr>휴먼둥근헤드라인</vt:lpstr>
      <vt:lpstr>휴먼엑스포</vt:lpstr>
      <vt:lpstr>Arial</vt:lpstr>
      <vt:lpstr>Calibri</vt:lpstr>
      <vt:lpstr>Times New Roman</vt:lpstr>
      <vt:lpstr>Wingdings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Windows 사용자</cp:lastModifiedBy>
  <cp:revision>133</cp:revision>
  <cp:lastPrinted>2021-06-03T06:04:39Z</cp:lastPrinted>
  <dcterms:created xsi:type="dcterms:W3CDTF">2006-08-16T00:00:00Z</dcterms:created>
  <dcterms:modified xsi:type="dcterms:W3CDTF">2022-07-28T05:32:43Z</dcterms:modified>
</cp:coreProperties>
</file>